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57" r:id="rId3"/>
    <p:sldId id="258" r:id="rId4"/>
    <p:sldId id="270" r:id="rId5"/>
    <p:sldId id="278" r:id="rId6"/>
    <p:sldId id="279" r:id="rId7"/>
    <p:sldId id="280" r:id="rId8"/>
    <p:sldId id="277" r:id="rId9"/>
    <p:sldId id="282" r:id="rId10"/>
    <p:sldId id="281" r:id="rId11"/>
    <p:sldId id="283" r:id="rId12"/>
    <p:sldId id="284" r:id="rId13"/>
    <p:sldId id="285" r:id="rId14"/>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bw" scaleToFitPaper="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37"/>
    <p:restoredTop sz="94728"/>
  </p:normalViewPr>
  <p:slideViewPr>
    <p:cSldViewPr snapToObjects="1">
      <p:cViewPr varScale="1">
        <p:scale>
          <a:sx n="126" d="100"/>
          <a:sy n="126" d="100"/>
        </p:scale>
        <p:origin x="208" y="1080"/>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2DE906-F4F6-1D4C-A611-959A83A3588D}" type="datetimeFigureOut">
              <a:rPr lang="en-AU" smtClean="0"/>
              <a:t>2/10/18</a:t>
            </a:fld>
            <a:endParaRPr lang="en-AU"/>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344CFB-62F5-B34F-95ED-C0CE559F3B2C}" type="slidenum">
              <a:rPr lang="en-AU" smtClean="0"/>
              <a:t>‹#›</a:t>
            </a:fld>
            <a:endParaRPr lang="en-AU"/>
          </a:p>
        </p:txBody>
      </p:sp>
    </p:spTree>
    <p:extLst>
      <p:ext uri="{BB962C8B-B14F-4D97-AF65-F5344CB8AC3E}">
        <p14:creationId xmlns:p14="http://schemas.microsoft.com/office/powerpoint/2010/main" val="383420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AU" smtClean="0"/>
              <a:t>Click to edit Master title style</a:t>
            </a:r>
            <a:endParaRPr lang="en-AU"/>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AU"/>
          </a:p>
        </p:txBody>
      </p:sp>
      <p:sp>
        <p:nvSpPr>
          <p:cNvPr id="4" name="Date Placeholder 3"/>
          <p:cNvSpPr>
            <a:spLocks noGrp="1"/>
          </p:cNvSpPr>
          <p:nvPr>
            <p:ph type="dt" sz="half" idx="10"/>
          </p:nvPr>
        </p:nvSpPr>
        <p:spPr/>
        <p:txBody>
          <a:bodyPr/>
          <a:lstStyle/>
          <a:p>
            <a:fld id="{86B478FD-5709-0C41-8B46-0A6C6F4A1B48}" type="datetimeFigureOut">
              <a:rPr lang="en-US" smtClean="0"/>
              <a:pPr/>
              <a:t>10/2/18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364C577-39F1-6B48-88CE-27E9F643317F}"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AU"/>
          </a:p>
        </p:txBody>
      </p:sp>
      <p:sp>
        <p:nvSpPr>
          <p:cNvPr id="4" name="Date Placeholder 3"/>
          <p:cNvSpPr>
            <a:spLocks noGrp="1"/>
          </p:cNvSpPr>
          <p:nvPr>
            <p:ph type="dt" sz="half" idx="10"/>
          </p:nvPr>
        </p:nvSpPr>
        <p:spPr/>
        <p:txBody>
          <a:bodyPr/>
          <a:lstStyle/>
          <a:p>
            <a:fld id="{86B478FD-5709-0C41-8B46-0A6C6F4A1B48}" type="datetimeFigureOut">
              <a:rPr lang="en-US" smtClean="0"/>
              <a:pPr/>
              <a:t>10/2/18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364C577-39F1-6B48-88CE-27E9F643317F}"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AU" smtClean="0"/>
              <a:t>Click to edit Master title style</a:t>
            </a:r>
            <a:endParaRPr lang="en-AU"/>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AU"/>
          </a:p>
        </p:txBody>
      </p:sp>
      <p:sp>
        <p:nvSpPr>
          <p:cNvPr id="4" name="Date Placeholder 3"/>
          <p:cNvSpPr>
            <a:spLocks noGrp="1"/>
          </p:cNvSpPr>
          <p:nvPr>
            <p:ph type="dt" sz="half" idx="10"/>
          </p:nvPr>
        </p:nvSpPr>
        <p:spPr/>
        <p:txBody>
          <a:bodyPr/>
          <a:lstStyle/>
          <a:p>
            <a:fld id="{86B478FD-5709-0C41-8B46-0A6C6F4A1B48}" type="datetimeFigureOut">
              <a:rPr lang="en-US" smtClean="0"/>
              <a:pPr/>
              <a:t>10/2/18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364C577-39F1-6B48-88CE-27E9F643317F}"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AU"/>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AU"/>
          </a:p>
        </p:txBody>
      </p:sp>
      <p:sp>
        <p:nvSpPr>
          <p:cNvPr id="4" name="Date Placeholder 3"/>
          <p:cNvSpPr>
            <a:spLocks noGrp="1"/>
          </p:cNvSpPr>
          <p:nvPr>
            <p:ph type="dt" sz="half" idx="10"/>
          </p:nvPr>
        </p:nvSpPr>
        <p:spPr/>
        <p:txBody>
          <a:bodyPr/>
          <a:lstStyle/>
          <a:p>
            <a:fld id="{86B478FD-5709-0C41-8B46-0A6C6F4A1B48}" type="datetimeFigureOut">
              <a:rPr lang="en-US" smtClean="0"/>
              <a:pPr/>
              <a:t>10/2/18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364C577-39F1-6B48-88CE-27E9F643317F}"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AU" smtClean="0"/>
              <a:t>Click to edit Master title style</a:t>
            </a:r>
            <a:endParaRPr lang="en-AU"/>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fld id="{86B478FD-5709-0C41-8B46-0A6C6F4A1B48}" type="datetimeFigureOut">
              <a:rPr lang="en-US" smtClean="0"/>
              <a:pPr/>
              <a:t>10/2/18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364C577-39F1-6B48-88CE-27E9F643317F}"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AU"/>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AU"/>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AU"/>
          </a:p>
        </p:txBody>
      </p:sp>
      <p:sp>
        <p:nvSpPr>
          <p:cNvPr id="5" name="Date Placeholder 4"/>
          <p:cNvSpPr>
            <a:spLocks noGrp="1"/>
          </p:cNvSpPr>
          <p:nvPr>
            <p:ph type="dt" sz="half" idx="10"/>
          </p:nvPr>
        </p:nvSpPr>
        <p:spPr/>
        <p:txBody>
          <a:bodyPr/>
          <a:lstStyle/>
          <a:p>
            <a:fld id="{86B478FD-5709-0C41-8B46-0A6C6F4A1B48}" type="datetimeFigureOut">
              <a:rPr lang="en-US" smtClean="0"/>
              <a:pPr/>
              <a:t>10/2/18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364C577-39F1-6B48-88CE-27E9F643317F}"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AU"/>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AU"/>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AU"/>
          </a:p>
        </p:txBody>
      </p:sp>
      <p:sp>
        <p:nvSpPr>
          <p:cNvPr id="7" name="Date Placeholder 6"/>
          <p:cNvSpPr>
            <a:spLocks noGrp="1"/>
          </p:cNvSpPr>
          <p:nvPr>
            <p:ph type="dt" sz="half" idx="10"/>
          </p:nvPr>
        </p:nvSpPr>
        <p:spPr/>
        <p:txBody>
          <a:bodyPr/>
          <a:lstStyle/>
          <a:p>
            <a:fld id="{86B478FD-5709-0C41-8B46-0A6C6F4A1B48}" type="datetimeFigureOut">
              <a:rPr lang="en-US" smtClean="0"/>
              <a:pPr/>
              <a:t>10/2/18</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7364C577-39F1-6B48-88CE-27E9F643317F}"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AU"/>
          </a:p>
        </p:txBody>
      </p:sp>
      <p:sp>
        <p:nvSpPr>
          <p:cNvPr id="3" name="Date Placeholder 2"/>
          <p:cNvSpPr>
            <a:spLocks noGrp="1"/>
          </p:cNvSpPr>
          <p:nvPr>
            <p:ph type="dt" sz="half" idx="10"/>
          </p:nvPr>
        </p:nvSpPr>
        <p:spPr/>
        <p:txBody>
          <a:bodyPr/>
          <a:lstStyle/>
          <a:p>
            <a:fld id="{86B478FD-5709-0C41-8B46-0A6C6F4A1B48}" type="datetimeFigureOut">
              <a:rPr lang="en-US" smtClean="0"/>
              <a:pPr/>
              <a:t>10/2/18</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7364C577-39F1-6B48-88CE-27E9F643317F}"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B478FD-5709-0C41-8B46-0A6C6F4A1B48}" type="datetimeFigureOut">
              <a:rPr lang="en-US" smtClean="0"/>
              <a:pPr/>
              <a:t>10/2/18</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7364C577-39F1-6B48-88CE-27E9F643317F}"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AU" smtClean="0"/>
              <a:t>Click to edit Master title style</a:t>
            </a:r>
            <a:endParaRPr lang="en-AU"/>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AU"/>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86B478FD-5709-0C41-8B46-0A6C6F4A1B48}" type="datetimeFigureOut">
              <a:rPr lang="en-US" smtClean="0"/>
              <a:pPr/>
              <a:t>10/2/18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364C577-39F1-6B48-88CE-27E9F643317F}"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AU" smtClean="0"/>
              <a:t>Click to edit Master title style</a:t>
            </a:r>
            <a:endParaRPr lang="en-AU"/>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86B478FD-5709-0C41-8B46-0A6C6F4A1B48}" type="datetimeFigureOut">
              <a:rPr lang="en-US" smtClean="0"/>
              <a:pPr/>
              <a:t>10/2/18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364C577-39F1-6B48-88CE-27E9F643317F}"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en-AU" smtClean="0"/>
              <a:t>Click to edit Master title style</a:t>
            </a:r>
            <a:endParaRPr lang="en-AU"/>
          </a:p>
        </p:txBody>
      </p:sp>
      <p:sp>
        <p:nvSpPr>
          <p:cNvPr id="3" name="Text Placeholder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AU"/>
          </a:p>
        </p:txBody>
      </p:sp>
      <p:sp>
        <p:nvSpPr>
          <p:cNvPr id="4" name="Date Placeholder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86B478FD-5709-0C41-8B46-0A6C6F4A1B48}" type="datetimeFigureOut">
              <a:rPr lang="en-US" smtClean="0"/>
              <a:pPr/>
              <a:t>10/2/18</a:t>
            </a:fld>
            <a:endParaRPr lang="en-AU"/>
          </a:p>
        </p:txBody>
      </p:sp>
      <p:sp>
        <p:nvSpPr>
          <p:cNvPr id="5" name="Footer Placeholder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7364C577-39F1-6B48-88CE-27E9F643317F}"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99792" y="1561356"/>
            <a:ext cx="3240360" cy="646331"/>
          </a:xfrm>
          <a:prstGeom prst="rect">
            <a:avLst/>
          </a:prstGeom>
          <a:noFill/>
        </p:spPr>
        <p:txBody>
          <a:bodyPr wrap="square" rtlCol="0">
            <a:spAutoFit/>
          </a:bodyPr>
          <a:lstStyle/>
          <a:p>
            <a:r>
              <a:rPr lang="en-AU" sz="3600" dirty="0">
                <a:solidFill>
                  <a:srgbClr val="FFFF00"/>
                </a:solidFill>
              </a:rPr>
              <a:t>John </a:t>
            </a:r>
            <a:r>
              <a:rPr lang="en-AU" sz="3600" dirty="0" smtClean="0">
                <a:solidFill>
                  <a:srgbClr val="FFFF00"/>
                </a:solidFill>
              </a:rPr>
              <a:t>3 : 1 - 21</a:t>
            </a:r>
            <a:endParaRPr lang="en-AU" sz="3600" dirty="0">
              <a:solidFill>
                <a:srgbClr val="FFFFFF"/>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050" y="-77569"/>
            <a:ext cx="2667000" cy="769441"/>
          </a:xfrm>
          <a:prstGeom prst="rect">
            <a:avLst/>
          </a:prstGeom>
          <a:noFill/>
        </p:spPr>
        <p:txBody>
          <a:bodyPr wrap="square" lIns="91440" tIns="45720" rIns="91440" bIns="45720">
            <a:spAutoFit/>
          </a:bodyPr>
          <a:lstStyle/>
          <a:p>
            <a:r>
              <a:rPr lang="en-AU" sz="4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The Truth:</a:t>
            </a:r>
            <a:endParaRPr lang="en-AU" sz="32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8" name="TextBox 7"/>
          <p:cNvSpPr txBox="1"/>
          <p:nvPr/>
        </p:nvSpPr>
        <p:spPr>
          <a:xfrm>
            <a:off x="35253" y="999649"/>
            <a:ext cx="6336704" cy="1569660"/>
          </a:xfrm>
          <a:prstGeom prst="rect">
            <a:avLst/>
          </a:prstGeom>
          <a:noFill/>
          <a:ln w="28575" cmpd="sng">
            <a:solidFill>
              <a:schemeClr val="bg1"/>
            </a:solidFill>
          </a:ln>
        </p:spPr>
        <p:txBody>
          <a:bodyPr wrap="square" rtlCol="0">
            <a:spAutoFit/>
          </a:bodyPr>
          <a:lstStyle/>
          <a:p>
            <a:pPr algn="ctr"/>
            <a:r>
              <a:rPr lang="en-AU" sz="2400" dirty="0">
                <a:solidFill>
                  <a:srgbClr val="FFFFFF"/>
                </a:solidFill>
                <a:latin typeface="Times New Roman"/>
                <a:cs typeface="Times New Roman"/>
              </a:rPr>
              <a:t>Growing up in the church ≠ being born again</a:t>
            </a:r>
          </a:p>
          <a:p>
            <a:pPr algn="ctr"/>
            <a:r>
              <a:rPr lang="en-AU" sz="2400" dirty="0">
                <a:solidFill>
                  <a:srgbClr val="FFFFFF"/>
                </a:solidFill>
                <a:latin typeface="Times New Roman"/>
                <a:cs typeface="Times New Roman"/>
              </a:rPr>
              <a:t>Having </a:t>
            </a:r>
            <a:r>
              <a:rPr lang="en-US" sz="2400" dirty="0">
                <a:solidFill>
                  <a:srgbClr val="FFFFFF"/>
                </a:solidFill>
                <a:latin typeface="Times New Roman"/>
                <a:cs typeface="Times New Roman"/>
              </a:rPr>
              <a:t>Christ</a:t>
            </a:r>
            <a:r>
              <a:rPr lang="en-AU" sz="2400" dirty="0" err="1">
                <a:solidFill>
                  <a:srgbClr val="FFFFFF"/>
                </a:solidFill>
                <a:latin typeface="Times New Roman"/>
                <a:cs typeface="Times New Roman"/>
              </a:rPr>
              <a:t>ian</a:t>
            </a:r>
            <a:r>
              <a:rPr lang="en-AU" sz="2400" dirty="0">
                <a:solidFill>
                  <a:srgbClr val="FFFFFF"/>
                </a:solidFill>
                <a:latin typeface="Times New Roman"/>
                <a:cs typeface="Times New Roman"/>
              </a:rPr>
              <a:t> parents ≠ being born again</a:t>
            </a:r>
          </a:p>
          <a:p>
            <a:pPr algn="ctr"/>
            <a:r>
              <a:rPr lang="en-AU" sz="2400" dirty="0">
                <a:solidFill>
                  <a:srgbClr val="FFFFFF"/>
                </a:solidFill>
                <a:latin typeface="Times New Roman"/>
                <a:cs typeface="Times New Roman"/>
              </a:rPr>
              <a:t>Going to church every Sunday ≠ being born again</a:t>
            </a:r>
          </a:p>
          <a:p>
            <a:pPr algn="ctr"/>
            <a:r>
              <a:rPr lang="en-AU" sz="2400" dirty="0">
                <a:solidFill>
                  <a:srgbClr val="FFFFFF"/>
                </a:solidFill>
                <a:latin typeface="Times New Roman"/>
                <a:cs typeface="Times New Roman"/>
              </a:rPr>
              <a:t>Being a good person ≠ being born again</a:t>
            </a:r>
            <a:endParaRPr lang="en-AU" sz="2400" dirty="0">
              <a:solidFill>
                <a:srgbClr val="FFFFFF"/>
              </a:solidFill>
              <a:latin typeface="Times New Roman"/>
              <a:cs typeface="Times New Roman"/>
            </a:endParaRPr>
          </a:p>
        </p:txBody>
      </p:sp>
      <p:sp>
        <p:nvSpPr>
          <p:cNvPr id="9" name="Rectangle 8"/>
          <p:cNvSpPr/>
          <p:nvPr/>
        </p:nvSpPr>
        <p:spPr>
          <a:xfrm>
            <a:off x="6423734" y="869727"/>
            <a:ext cx="2720266" cy="2308324"/>
          </a:xfrm>
          <a:prstGeom prst="rect">
            <a:avLst/>
          </a:prstGeom>
        </p:spPr>
        <p:txBody>
          <a:bodyPr wrap="square">
            <a:spAutoFit/>
          </a:bodyPr>
          <a:lstStyle/>
          <a:p>
            <a:r>
              <a:rPr lang="en-AU" sz="2400" dirty="0">
                <a:solidFill>
                  <a:srgbClr val="FFFF00"/>
                </a:solidFill>
                <a:latin typeface="Times New Roman"/>
                <a:cs typeface="Times New Roman"/>
              </a:rPr>
              <a:t>Being born again is not a test of having one definitive moment – It is </a:t>
            </a:r>
            <a:r>
              <a:rPr lang="en-AU" sz="2400" dirty="0" smtClean="0">
                <a:solidFill>
                  <a:srgbClr val="FFFF00"/>
                </a:solidFill>
                <a:latin typeface="Times New Roman"/>
                <a:cs typeface="Times New Roman"/>
              </a:rPr>
              <a:t>the evidence </a:t>
            </a:r>
            <a:r>
              <a:rPr lang="en-AU" sz="2400" dirty="0">
                <a:solidFill>
                  <a:srgbClr val="FFFF00"/>
                </a:solidFill>
                <a:latin typeface="Times New Roman"/>
                <a:cs typeface="Times New Roman"/>
              </a:rPr>
              <a:t>of the Spirit within</a:t>
            </a:r>
          </a:p>
        </p:txBody>
      </p:sp>
      <p:sp>
        <p:nvSpPr>
          <p:cNvPr id="11" name="Rectangle 10"/>
          <p:cNvSpPr/>
          <p:nvPr/>
        </p:nvSpPr>
        <p:spPr>
          <a:xfrm>
            <a:off x="2483768" y="-77569"/>
            <a:ext cx="6743700" cy="1077218"/>
          </a:xfrm>
          <a:prstGeom prst="rect">
            <a:avLst/>
          </a:prstGeom>
        </p:spPr>
        <p:txBody>
          <a:bodyPr wrap="square">
            <a:spAutoFit/>
          </a:bodyPr>
          <a:lstStyle/>
          <a:p>
            <a:pPr lvl="0" algn="ctr"/>
            <a:r>
              <a:rPr lang="en-AU" sz="3200" b="1" dirty="0">
                <a:ln w="900" cmpd="sng">
                  <a:solidFill>
                    <a:srgbClr val="4F81BD">
                      <a:satMod val="190000"/>
                      <a:alpha val="55000"/>
                    </a:srgbClr>
                  </a:solidFill>
                  <a:prstDash val="solid"/>
                </a:ln>
                <a:solidFill>
                  <a:srgbClr val="4F81BD">
                    <a:satMod val="200000"/>
                    <a:tint val="3000"/>
                  </a:srgbClr>
                </a:solidFill>
                <a:effectLst>
                  <a:innerShdw blurRad="101600" dist="76200" dir="5400000">
                    <a:srgbClr val="4F81BD">
                      <a:satMod val="190000"/>
                      <a:tint val="100000"/>
                      <a:alpha val="74000"/>
                    </a:srgbClr>
                  </a:innerShdw>
                </a:effectLst>
              </a:rPr>
              <a:t>no one can see the </a:t>
            </a:r>
            <a:r>
              <a:rPr lang="en-US" sz="3200" b="1" dirty="0">
                <a:ln w="900" cmpd="sng">
                  <a:solidFill>
                    <a:srgbClr val="4F81BD">
                      <a:satMod val="190000"/>
                      <a:alpha val="55000"/>
                    </a:srgbClr>
                  </a:solidFill>
                  <a:prstDash val="solid"/>
                </a:ln>
                <a:solidFill>
                  <a:srgbClr val="4F81BD">
                    <a:satMod val="200000"/>
                    <a:tint val="3000"/>
                  </a:srgbClr>
                </a:solidFill>
                <a:effectLst>
                  <a:innerShdw blurRad="101600" dist="76200" dir="5400000">
                    <a:srgbClr val="4F81BD">
                      <a:satMod val="190000"/>
                      <a:tint val="100000"/>
                      <a:alpha val="74000"/>
                    </a:srgbClr>
                  </a:innerShdw>
                </a:effectLst>
              </a:rPr>
              <a:t>Kingdom of God</a:t>
            </a:r>
            <a:r>
              <a:rPr lang="en-AU" sz="3200" b="1" dirty="0">
                <a:ln w="900" cmpd="sng">
                  <a:solidFill>
                    <a:srgbClr val="4F81BD">
                      <a:satMod val="190000"/>
                      <a:alpha val="55000"/>
                    </a:srgbClr>
                  </a:solidFill>
                  <a:prstDash val="solid"/>
                </a:ln>
                <a:solidFill>
                  <a:srgbClr val="4F81BD">
                    <a:satMod val="200000"/>
                    <a:tint val="3000"/>
                  </a:srgbClr>
                </a:solidFill>
                <a:effectLst>
                  <a:innerShdw blurRad="101600" dist="76200" dir="5400000">
                    <a:srgbClr val="4F81BD">
                      <a:satMod val="190000"/>
                      <a:tint val="100000"/>
                      <a:alpha val="74000"/>
                    </a:srgbClr>
                  </a:innerShdw>
                </a:effectLst>
              </a:rPr>
              <a:t> unless he is born again</a:t>
            </a:r>
            <a:endParaRPr lang="en-AU" sz="3200" b="1" dirty="0">
              <a:ln w="900" cmpd="sng">
                <a:solidFill>
                  <a:srgbClr val="4F81BD">
                    <a:satMod val="190000"/>
                    <a:alpha val="55000"/>
                  </a:srgbClr>
                </a:solidFill>
                <a:prstDash val="solid"/>
              </a:ln>
              <a:solidFill>
                <a:srgbClr val="4F81BD">
                  <a:satMod val="200000"/>
                  <a:tint val="3000"/>
                </a:srgbClr>
              </a:solidFill>
              <a:effectLst>
                <a:innerShdw blurRad="101600" dist="76200" dir="5400000">
                  <a:srgbClr val="4F81BD">
                    <a:satMod val="190000"/>
                    <a:tint val="100000"/>
                    <a:alpha val="74000"/>
                  </a:srgbClr>
                </a:innerShdw>
              </a:effectLst>
            </a:endParaRPr>
          </a:p>
        </p:txBody>
      </p:sp>
      <p:sp>
        <p:nvSpPr>
          <p:cNvPr id="15" name="TextBox 14"/>
          <p:cNvSpPr txBox="1"/>
          <p:nvPr/>
        </p:nvSpPr>
        <p:spPr>
          <a:xfrm>
            <a:off x="14080" y="3048128"/>
            <a:ext cx="9129920" cy="1569660"/>
          </a:xfrm>
          <a:prstGeom prst="rect">
            <a:avLst/>
          </a:prstGeom>
          <a:noFill/>
        </p:spPr>
        <p:txBody>
          <a:bodyPr wrap="square" rtlCol="0">
            <a:spAutoFit/>
          </a:bodyPr>
          <a:lstStyle/>
          <a:p>
            <a:pPr marL="266700" indent="-266700">
              <a:buFont typeface="Arial"/>
              <a:buChar char="•"/>
            </a:pPr>
            <a:r>
              <a:rPr lang="en-AU" sz="2400" dirty="0">
                <a:solidFill>
                  <a:srgbClr val="FFFF00"/>
                </a:solidFill>
                <a:latin typeface="Times New Roman"/>
                <a:cs typeface="Times New Roman"/>
              </a:rPr>
              <a:t>born of water </a:t>
            </a:r>
            <a:r>
              <a:rPr lang="en-AU" sz="2400" dirty="0">
                <a:solidFill>
                  <a:srgbClr val="FFFFFF"/>
                </a:solidFill>
                <a:latin typeface="Times New Roman"/>
                <a:cs typeface="Times New Roman"/>
              </a:rPr>
              <a:t>(1. baptism </a:t>
            </a:r>
            <a:r>
              <a:rPr lang="en-US" sz="2400" dirty="0">
                <a:solidFill>
                  <a:srgbClr val="FFFFFF"/>
                </a:solidFill>
                <a:latin typeface="Times New Roman"/>
                <a:cs typeface="Times New Roman"/>
              </a:rPr>
              <a:t>–</a:t>
            </a:r>
            <a:r>
              <a:rPr lang="en-AU" sz="2400" dirty="0">
                <a:solidFill>
                  <a:srgbClr val="FFFFFF"/>
                </a:solidFill>
                <a:latin typeface="Times New Roman"/>
                <a:cs typeface="Times New Roman"/>
              </a:rPr>
              <a:t> repentance of sin, </a:t>
            </a:r>
            <a:r>
              <a:rPr lang="en-AU" sz="2400" u="sng" dirty="0">
                <a:solidFill>
                  <a:srgbClr val="FFFFFF"/>
                </a:solidFill>
                <a:latin typeface="Times New Roman"/>
                <a:cs typeface="Times New Roman"/>
              </a:rPr>
              <a:t>and</a:t>
            </a:r>
            <a:r>
              <a:rPr lang="en-AU" sz="2400" dirty="0">
                <a:solidFill>
                  <a:srgbClr val="FFFFFF"/>
                </a:solidFill>
                <a:latin typeface="Times New Roman"/>
                <a:cs typeface="Times New Roman"/>
              </a:rPr>
              <a:t> </a:t>
            </a:r>
            <a:br>
              <a:rPr lang="en-AU" sz="2400" dirty="0">
                <a:solidFill>
                  <a:srgbClr val="FFFFFF"/>
                </a:solidFill>
                <a:latin typeface="Times New Roman"/>
                <a:cs typeface="Times New Roman"/>
              </a:rPr>
            </a:br>
            <a:r>
              <a:rPr lang="en-AU" sz="2400" dirty="0">
                <a:solidFill>
                  <a:srgbClr val="FFFFFF"/>
                </a:solidFill>
                <a:latin typeface="Times New Roman"/>
                <a:cs typeface="Times New Roman"/>
              </a:rPr>
              <a:t>2. water and Spirit are a unified concept [living water])</a:t>
            </a:r>
          </a:p>
          <a:p>
            <a:pPr marL="266700" indent="-266700">
              <a:buFont typeface="Arial"/>
              <a:buChar char="•"/>
            </a:pPr>
            <a:r>
              <a:rPr lang="en-AU" sz="2400" dirty="0">
                <a:solidFill>
                  <a:srgbClr val="FFFF00"/>
                </a:solidFill>
                <a:latin typeface="Times New Roman"/>
                <a:cs typeface="Times New Roman"/>
              </a:rPr>
              <a:t>being born again is being born into the </a:t>
            </a:r>
            <a:r>
              <a:rPr lang="en-US" sz="2400" dirty="0">
                <a:solidFill>
                  <a:srgbClr val="FFFF00"/>
                </a:solidFill>
                <a:latin typeface="Times New Roman"/>
                <a:cs typeface="Times New Roman"/>
              </a:rPr>
              <a:t>Kingdom of God</a:t>
            </a:r>
            <a:r>
              <a:rPr lang="en-AU" sz="2400" dirty="0">
                <a:solidFill>
                  <a:srgbClr val="FFFF00"/>
                </a:solidFill>
                <a:latin typeface="Times New Roman"/>
                <a:cs typeface="Times New Roman"/>
              </a:rPr>
              <a:t>, where the </a:t>
            </a:r>
            <a:r>
              <a:rPr lang="en-US" sz="2400" dirty="0">
                <a:solidFill>
                  <a:srgbClr val="FFFF00"/>
                </a:solidFill>
                <a:latin typeface="Times New Roman"/>
                <a:cs typeface="Times New Roman"/>
              </a:rPr>
              <a:t>Holy Spirit</a:t>
            </a:r>
            <a:r>
              <a:rPr lang="en-AU" sz="2400" dirty="0">
                <a:solidFill>
                  <a:srgbClr val="FFFF00"/>
                </a:solidFill>
                <a:latin typeface="Times New Roman"/>
                <a:cs typeface="Times New Roman"/>
              </a:rPr>
              <a:t> dwells within the life of the </a:t>
            </a:r>
            <a:r>
              <a:rPr lang="en-AU" sz="2400" u="sng" dirty="0">
                <a:solidFill>
                  <a:srgbClr val="FFFF00"/>
                </a:solidFill>
                <a:latin typeface="Times New Roman"/>
                <a:cs typeface="Times New Roman"/>
              </a:rPr>
              <a:t>believer</a:t>
            </a:r>
          </a:p>
        </p:txBody>
      </p:sp>
      <p:sp>
        <p:nvSpPr>
          <p:cNvPr id="7" name="Rectangle 6"/>
          <p:cNvSpPr/>
          <p:nvPr/>
        </p:nvSpPr>
        <p:spPr>
          <a:xfrm>
            <a:off x="14080" y="4514671"/>
            <a:ext cx="9129920" cy="1200329"/>
          </a:xfrm>
          <a:prstGeom prst="rect">
            <a:avLst/>
          </a:prstGeom>
        </p:spPr>
        <p:txBody>
          <a:bodyPr wrap="square">
            <a:spAutoFit/>
          </a:bodyPr>
          <a:lstStyle/>
          <a:p>
            <a:pPr marL="266700" indent="-266700">
              <a:buFont typeface="Arial"/>
              <a:buChar char="•"/>
            </a:pPr>
            <a:r>
              <a:rPr lang="en-AU" sz="2400" dirty="0">
                <a:solidFill>
                  <a:srgbClr val="FFFF00"/>
                </a:solidFill>
                <a:latin typeface="Times New Roman"/>
                <a:cs typeface="Times New Roman"/>
              </a:rPr>
              <a:t>How and when the Spirit touches a life is God’s domain </a:t>
            </a:r>
            <a:r>
              <a:rPr lang="en-AU" sz="2400" dirty="0">
                <a:ln>
                  <a:solidFill>
                    <a:srgbClr val="FFFFFF"/>
                  </a:solidFill>
                </a:ln>
                <a:solidFill>
                  <a:srgbClr val="FFFFFF"/>
                </a:solidFill>
                <a:latin typeface="Times New Roman"/>
                <a:cs typeface="Times New Roman"/>
              </a:rPr>
              <a:t>(whether we come to faith through one defining moment or through a gradual process is The Spirit’s doing and choosing)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edge">
                                      <p:cBhvr>
                                        <p:cTn id="7" dur="3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10591"/>
            <a:ext cx="9144000" cy="523220"/>
          </a:xfrm>
          <a:prstGeom prst="rect">
            <a:avLst/>
          </a:prstGeom>
        </p:spPr>
        <p:txBody>
          <a:bodyPr wrap="square">
            <a:spAutoFit/>
          </a:bodyPr>
          <a:lstStyle/>
          <a:p>
            <a:pPr lvl="0" algn="ctr"/>
            <a:r>
              <a:rPr lang="en-AU" sz="2800" b="1" smtClean="0">
                <a:ln w="900" cmpd="sng">
                  <a:solidFill>
                    <a:srgbClr val="4F81BD">
                      <a:satMod val="190000"/>
                      <a:alpha val="55000"/>
                    </a:srgbClr>
                  </a:solidFill>
                  <a:prstDash val="solid"/>
                </a:ln>
                <a:solidFill>
                  <a:srgbClr val="4F81BD">
                    <a:satMod val="200000"/>
                    <a:tint val="3000"/>
                  </a:srgbClr>
                </a:solidFill>
                <a:effectLst>
                  <a:innerShdw blurRad="101600" dist="76200" dir="5400000">
                    <a:srgbClr val="4F81BD">
                      <a:satMod val="190000"/>
                      <a:tint val="100000"/>
                      <a:alpha val="74000"/>
                    </a:srgbClr>
                  </a:innerShdw>
                </a:effectLst>
              </a:rPr>
              <a:t>No </a:t>
            </a:r>
            <a:r>
              <a:rPr lang="en-AU" sz="2800" b="1" dirty="0">
                <a:ln w="900" cmpd="sng">
                  <a:solidFill>
                    <a:srgbClr val="4F81BD">
                      <a:satMod val="190000"/>
                      <a:alpha val="55000"/>
                    </a:srgbClr>
                  </a:solidFill>
                  <a:prstDash val="solid"/>
                </a:ln>
                <a:solidFill>
                  <a:srgbClr val="4F81BD">
                    <a:satMod val="200000"/>
                    <a:tint val="3000"/>
                  </a:srgbClr>
                </a:solidFill>
                <a:effectLst>
                  <a:innerShdw blurRad="101600" dist="76200" dir="5400000">
                    <a:srgbClr val="4F81BD">
                      <a:satMod val="190000"/>
                      <a:tint val="100000"/>
                      <a:alpha val="74000"/>
                    </a:srgbClr>
                  </a:innerShdw>
                </a:effectLst>
              </a:rPr>
              <a:t>one can see the </a:t>
            </a:r>
            <a:r>
              <a:rPr lang="en-US" sz="2800" b="1" dirty="0">
                <a:ln w="900" cmpd="sng">
                  <a:solidFill>
                    <a:srgbClr val="4F81BD">
                      <a:satMod val="190000"/>
                      <a:alpha val="55000"/>
                    </a:srgbClr>
                  </a:solidFill>
                  <a:prstDash val="solid"/>
                </a:ln>
                <a:solidFill>
                  <a:srgbClr val="4F81BD">
                    <a:satMod val="200000"/>
                    <a:tint val="3000"/>
                  </a:srgbClr>
                </a:solidFill>
                <a:effectLst>
                  <a:innerShdw blurRad="101600" dist="76200" dir="5400000">
                    <a:srgbClr val="4F81BD">
                      <a:satMod val="190000"/>
                      <a:tint val="100000"/>
                      <a:alpha val="74000"/>
                    </a:srgbClr>
                  </a:innerShdw>
                </a:effectLst>
              </a:rPr>
              <a:t>Kingdom of God</a:t>
            </a:r>
            <a:r>
              <a:rPr lang="en-AU" sz="2800" b="1" dirty="0">
                <a:ln w="900" cmpd="sng">
                  <a:solidFill>
                    <a:srgbClr val="4F81BD">
                      <a:satMod val="190000"/>
                      <a:alpha val="55000"/>
                    </a:srgbClr>
                  </a:solidFill>
                  <a:prstDash val="solid"/>
                </a:ln>
                <a:solidFill>
                  <a:srgbClr val="4F81BD">
                    <a:satMod val="200000"/>
                    <a:tint val="3000"/>
                  </a:srgbClr>
                </a:solidFill>
                <a:effectLst>
                  <a:innerShdw blurRad="101600" dist="76200" dir="5400000">
                    <a:srgbClr val="4F81BD">
                      <a:satMod val="190000"/>
                      <a:tint val="100000"/>
                      <a:alpha val="74000"/>
                    </a:srgbClr>
                  </a:innerShdw>
                </a:effectLst>
              </a:rPr>
              <a:t> unless he is born again</a:t>
            </a:r>
            <a:endParaRPr lang="en-AU" sz="2800" b="1" dirty="0">
              <a:ln w="900" cmpd="sng">
                <a:solidFill>
                  <a:srgbClr val="4F81BD">
                    <a:satMod val="190000"/>
                    <a:alpha val="55000"/>
                  </a:srgbClr>
                </a:solidFill>
                <a:prstDash val="solid"/>
              </a:ln>
              <a:solidFill>
                <a:srgbClr val="4F81BD">
                  <a:satMod val="200000"/>
                  <a:tint val="3000"/>
                </a:srgbClr>
              </a:solidFill>
              <a:effectLst>
                <a:innerShdw blurRad="101600" dist="76200" dir="5400000">
                  <a:srgbClr val="4F81BD">
                    <a:satMod val="190000"/>
                    <a:tint val="100000"/>
                    <a:alpha val="74000"/>
                  </a:srgbClr>
                </a:innerShdw>
              </a:effectLst>
            </a:endParaRPr>
          </a:p>
        </p:txBody>
      </p:sp>
      <p:sp>
        <p:nvSpPr>
          <p:cNvPr id="15" name="TextBox 14"/>
          <p:cNvSpPr txBox="1"/>
          <p:nvPr/>
        </p:nvSpPr>
        <p:spPr>
          <a:xfrm>
            <a:off x="21120" y="428681"/>
            <a:ext cx="9129920" cy="1569660"/>
          </a:xfrm>
          <a:prstGeom prst="rect">
            <a:avLst/>
          </a:prstGeom>
          <a:noFill/>
        </p:spPr>
        <p:txBody>
          <a:bodyPr wrap="square" rtlCol="0">
            <a:spAutoFit/>
          </a:bodyPr>
          <a:lstStyle/>
          <a:p>
            <a:pPr marL="266700" indent="-266700">
              <a:buFont typeface="Arial"/>
              <a:buChar char="•"/>
            </a:pPr>
            <a:r>
              <a:rPr lang="en-AU" sz="2400" dirty="0">
                <a:solidFill>
                  <a:srgbClr val="FFFF00"/>
                </a:solidFill>
                <a:latin typeface="Times New Roman"/>
                <a:cs typeface="Times New Roman"/>
              </a:rPr>
              <a:t>born of water </a:t>
            </a:r>
            <a:r>
              <a:rPr lang="en-AU" sz="2400" dirty="0">
                <a:solidFill>
                  <a:srgbClr val="FFFFFF"/>
                </a:solidFill>
                <a:latin typeface="Times New Roman"/>
                <a:cs typeface="Times New Roman"/>
              </a:rPr>
              <a:t>(1. baptism </a:t>
            </a:r>
            <a:r>
              <a:rPr lang="en-US" sz="2400" dirty="0">
                <a:solidFill>
                  <a:srgbClr val="FFFFFF"/>
                </a:solidFill>
                <a:latin typeface="Times New Roman"/>
                <a:cs typeface="Times New Roman"/>
              </a:rPr>
              <a:t>–</a:t>
            </a:r>
            <a:r>
              <a:rPr lang="en-AU" sz="2400" dirty="0">
                <a:solidFill>
                  <a:srgbClr val="FFFFFF"/>
                </a:solidFill>
                <a:latin typeface="Times New Roman"/>
                <a:cs typeface="Times New Roman"/>
              </a:rPr>
              <a:t> repentance of sin, </a:t>
            </a:r>
            <a:r>
              <a:rPr lang="en-AU" sz="2400" u="sng" dirty="0">
                <a:solidFill>
                  <a:srgbClr val="FFFFFF"/>
                </a:solidFill>
                <a:latin typeface="Times New Roman"/>
                <a:cs typeface="Times New Roman"/>
              </a:rPr>
              <a:t>and</a:t>
            </a:r>
            <a:r>
              <a:rPr lang="en-AU" sz="2400" dirty="0">
                <a:solidFill>
                  <a:srgbClr val="FFFFFF"/>
                </a:solidFill>
                <a:latin typeface="Times New Roman"/>
                <a:cs typeface="Times New Roman"/>
              </a:rPr>
              <a:t> </a:t>
            </a:r>
            <a:br>
              <a:rPr lang="en-AU" sz="2400" dirty="0">
                <a:solidFill>
                  <a:srgbClr val="FFFFFF"/>
                </a:solidFill>
                <a:latin typeface="Times New Roman"/>
                <a:cs typeface="Times New Roman"/>
              </a:rPr>
            </a:br>
            <a:r>
              <a:rPr lang="en-AU" sz="2400" dirty="0">
                <a:solidFill>
                  <a:srgbClr val="FFFFFF"/>
                </a:solidFill>
                <a:latin typeface="Times New Roman"/>
                <a:cs typeface="Times New Roman"/>
              </a:rPr>
              <a:t>2. water and Spirit are a unified concept [living water])</a:t>
            </a:r>
          </a:p>
          <a:p>
            <a:pPr marL="266700" indent="-266700">
              <a:buFont typeface="Arial"/>
              <a:buChar char="•"/>
            </a:pPr>
            <a:r>
              <a:rPr lang="en-AU" sz="2400" dirty="0">
                <a:solidFill>
                  <a:srgbClr val="FFFF00"/>
                </a:solidFill>
                <a:latin typeface="Times New Roman"/>
                <a:cs typeface="Times New Roman"/>
              </a:rPr>
              <a:t>being born again is being born into the </a:t>
            </a:r>
            <a:r>
              <a:rPr lang="en-US" sz="2400" dirty="0">
                <a:solidFill>
                  <a:srgbClr val="FFFF00"/>
                </a:solidFill>
                <a:latin typeface="Times New Roman"/>
                <a:cs typeface="Times New Roman"/>
              </a:rPr>
              <a:t>Kingdom of God</a:t>
            </a:r>
            <a:r>
              <a:rPr lang="en-AU" sz="2400" dirty="0">
                <a:solidFill>
                  <a:srgbClr val="FFFF00"/>
                </a:solidFill>
                <a:latin typeface="Times New Roman"/>
                <a:cs typeface="Times New Roman"/>
              </a:rPr>
              <a:t>, where the </a:t>
            </a:r>
            <a:r>
              <a:rPr lang="en-US" sz="2400" dirty="0">
                <a:solidFill>
                  <a:srgbClr val="FFFF00"/>
                </a:solidFill>
                <a:latin typeface="Times New Roman"/>
                <a:cs typeface="Times New Roman"/>
              </a:rPr>
              <a:t>Holy Spirit</a:t>
            </a:r>
            <a:r>
              <a:rPr lang="en-AU" sz="2400" dirty="0">
                <a:solidFill>
                  <a:srgbClr val="FFFF00"/>
                </a:solidFill>
                <a:latin typeface="Times New Roman"/>
                <a:cs typeface="Times New Roman"/>
              </a:rPr>
              <a:t> dwells within the life of the </a:t>
            </a:r>
            <a:r>
              <a:rPr lang="en-AU" sz="2400" u="sng" dirty="0">
                <a:solidFill>
                  <a:srgbClr val="FFFF00"/>
                </a:solidFill>
                <a:latin typeface="Times New Roman"/>
                <a:cs typeface="Times New Roman"/>
              </a:rPr>
              <a:t>believer</a:t>
            </a:r>
          </a:p>
        </p:txBody>
      </p:sp>
      <p:sp>
        <p:nvSpPr>
          <p:cNvPr id="7" name="Rectangle 6"/>
          <p:cNvSpPr/>
          <p:nvPr/>
        </p:nvSpPr>
        <p:spPr>
          <a:xfrm>
            <a:off x="14080" y="1921396"/>
            <a:ext cx="9129920" cy="1200329"/>
          </a:xfrm>
          <a:prstGeom prst="rect">
            <a:avLst/>
          </a:prstGeom>
        </p:spPr>
        <p:txBody>
          <a:bodyPr wrap="square">
            <a:spAutoFit/>
          </a:bodyPr>
          <a:lstStyle/>
          <a:p>
            <a:pPr marL="266700" indent="-266700">
              <a:buFont typeface="Arial"/>
              <a:buChar char="•"/>
            </a:pPr>
            <a:r>
              <a:rPr lang="en-AU" sz="2400" dirty="0">
                <a:solidFill>
                  <a:srgbClr val="FFFF00"/>
                </a:solidFill>
                <a:latin typeface="Times New Roman"/>
                <a:cs typeface="Times New Roman"/>
              </a:rPr>
              <a:t>How and when the Spirit touches a life is God’s domain </a:t>
            </a:r>
            <a:r>
              <a:rPr lang="en-AU" sz="2400" dirty="0">
                <a:ln>
                  <a:solidFill>
                    <a:srgbClr val="FFFFFF"/>
                  </a:solidFill>
                </a:ln>
                <a:solidFill>
                  <a:srgbClr val="FFFFFF"/>
                </a:solidFill>
                <a:latin typeface="Times New Roman"/>
                <a:cs typeface="Times New Roman"/>
              </a:rPr>
              <a:t>(whether we come to faith through one defining moment or through a gradual process is The Spirit’s doing and choosing)</a:t>
            </a:r>
          </a:p>
        </p:txBody>
      </p:sp>
      <p:sp>
        <p:nvSpPr>
          <p:cNvPr id="10" name="Rectangle 9"/>
          <p:cNvSpPr/>
          <p:nvPr/>
        </p:nvSpPr>
        <p:spPr>
          <a:xfrm>
            <a:off x="0" y="3073524"/>
            <a:ext cx="9144000" cy="523220"/>
          </a:xfrm>
          <a:prstGeom prst="rect">
            <a:avLst/>
          </a:prstGeom>
        </p:spPr>
        <p:txBody>
          <a:bodyPr wrap="square">
            <a:spAutoFit/>
          </a:bodyPr>
          <a:lstStyle/>
          <a:p>
            <a:pPr lvl="0" algn="ctr"/>
            <a:r>
              <a:rPr lang="en-US" sz="2800" b="1" u="sng" dirty="0" smtClean="0">
                <a:ln w="900" cmpd="sng">
                  <a:solidFill>
                    <a:srgbClr val="4F81BD">
                      <a:satMod val="190000"/>
                      <a:alpha val="55000"/>
                    </a:srgbClr>
                  </a:solidFill>
                  <a:prstDash val="solid"/>
                </a:ln>
                <a:solidFill>
                  <a:srgbClr val="4F81BD">
                    <a:satMod val="200000"/>
                    <a:tint val="3000"/>
                  </a:srgbClr>
                </a:solidFill>
                <a:effectLst>
                  <a:innerShdw blurRad="101600" dist="76200" dir="5400000">
                    <a:srgbClr val="4F81BD">
                      <a:satMod val="190000"/>
                      <a:tint val="100000"/>
                      <a:alpha val="74000"/>
                    </a:srgbClr>
                  </a:innerShdw>
                </a:effectLst>
              </a:rPr>
              <a:t>Am I</a:t>
            </a:r>
            <a:r>
              <a:rPr lang="en-AU" sz="2800" b="1" u="sng" dirty="0" smtClean="0">
                <a:ln w="900" cmpd="sng">
                  <a:solidFill>
                    <a:srgbClr val="4F81BD">
                      <a:satMod val="190000"/>
                      <a:alpha val="55000"/>
                    </a:srgbClr>
                  </a:solidFill>
                  <a:prstDash val="solid"/>
                </a:ln>
                <a:solidFill>
                  <a:srgbClr val="4F81BD">
                    <a:satMod val="200000"/>
                    <a:tint val="3000"/>
                  </a:srgbClr>
                </a:solidFill>
                <a:effectLst>
                  <a:innerShdw blurRad="101600" dist="76200" dir="5400000">
                    <a:srgbClr val="4F81BD">
                      <a:satMod val="190000"/>
                      <a:tint val="100000"/>
                      <a:alpha val="74000"/>
                    </a:srgbClr>
                  </a:innerShdw>
                </a:effectLst>
              </a:rPr>
              <a:t> </a:t>
            </a:r>
            <a:r>
              <a:rPr lang="en-AU" sz="2800" b="1" u="sng" dirty="0">
                <a:ln w="900" cmpd="sng">
                  <a:solidFill>
                    <a:srgbClr val="4F81BD">
                      <a:satMod val="190000"/>
                      <a:alpha val="55000"/>
                    </a:srgbClr>
                  </a:solidFill>
                  <a:prstDash val="solid"/>
                </a:ln>
                <a:solidFill>
                  <a:srgbClr val="4F81BD">
                    <a:satMod val="200000"/>
                    <a:tint val="3000"/>
                  </a:srgbClr>
                </a:solidFill>
                <a:effectLst>
                  <a:innerShdw blurRad="101600" dist="76200" dir="5400000">
                    <a:srgbClr val="4F81BD">
                      <a:satMod val="190000"/>
                      <a:tint val="100000"/>
                      <a:alpha val="74000"/>
                    </a:srgbClr>
                  </a:innerShdw>
                </a:effectLst>
              </a:rPr>
              <a:t>born </a:t>
            </a:r>
            <a:r>
              <a:rPr lang="en-AU" sz="2800" b="1" u="sng" dirty="0" smtClean="0">
                <a:ln w="900" cmpd="sng">
                  <a:solidFill>
                    <a:srgbClr val="4F81BD">
                      <a:satMod val="190000"/>
                      <a:alpha val="55000"/>
                    </a:srgbClr>
                  </a:solidFill>
                  <a:prstDash val="solid"/>
                </a:ln>
                <a:solidFill>
                  <a:srgbClr val="4F81BD">
                    <a:satMod val="200000"/>
                    <a:tint val="3000"/>
                  </a:srgbClr>
                </a:solidFill>
                <a:effectLst>
                  <a:innerShdw blurRad="101600" dist="76200" dir="5400000">
                    <a:srgbClr val="4F81BD">
                      <a:satMod val="190000"/>
                      <a:tint val="100000"/>
                      <a:alpha val="74000"/>
                    </a:srgbClr>
                  </a:innerShdw>
                </a:effectLst>
              </a:rPr>
              <a:t>again????</a:t>
            </a:r>
            <a:endParaRPr lang="en-AU" sz="2800" b="1" u="sng" dirty="0">
              <a:ln w="900" cmpd="sng">
                <a:solidFill>
                  <a:srgbClr val="4F81BD">
                    <a:satMod val="190000"/>
                    <a:alpha val="55000"/>
                  </a:srgbClr>
                </a:solidFill>
                <a:prstDash val="solid"/>
              </a:ln>
              <a:solidFill>
                <a:srgbClr val="4F81BD">
                  <a:satMod val="200000"/>
                  <a:tint val="3000"/>
                </a:srgbClr>
              </a:solidFill>
              <a:effectLst>
                <a:innerShdw blurRad="101600" dist="76200" dir="5400000">
                  <a:srgbClr val="4F81BD">
                    <a:satMod val="190000"/>
                    <a:tint val="100000"/>
                    <a:alpha val="74000"/>
                  </a:srgbClr>
                </a:innerShdw>
              </a:effectLst>
            </a:endParaRPr>
          </a:p>
        </p:txBody>
      </p:sp>
      <p:sp>
        <p:nvSpPr>
          <p:cNvPr id="12" name="Rectangle 11"/>
          <p:cNvSpPr/>
          <p:nvPr/>
        </p:nvSpPr>
        <p:spPr>
          <a:xfrm>
            <a:off x="35200" y="3505572"/>
            <a:ext cx="9129920" cy="461665"/>
          </a:xfrm>
          <a:prstGeom prst="rect">
            <a:avLst/>
          </a:prstGeom>
        </p:spPr>
        <p:txBody>
          <a:bodyPr wrap="square">
            <a:spAutoFit/>
          </a:bodyPr>
          <a:lstStyle/>
          <a:p>
            <a:pPr marL="266700" indent="-266700">
              <a:buFont typeface="Arial"/>
              <a:buChar char="•"/>
            </a:pPr>
            <a:r>
              <a:rPr lang="en-AU" sz="2400" dirty="0" smtClean="0">
                <a:solidFill>
                  <a:srgbClr val="FFFF00"/>
                </a:solidFill>
                <a:latin typeface="Times New Roman"/>
                <a:cs typeface="Times New Roman"/>
              </a:rPr>
              <a:t>Is my life being controlled by the flesh?  Or by the Spirit of God?</a:t>
            </a:r>
          </a:p>
        </p:txBody>
      </p:sp>
    </p:spTree>
    <p:extLst>
      <p:ext uri="{BB962C8B-B14F-4D97-AF65-F5344CB8AC3E}">
        <p14:creationId xmlns:p14="http://schemas.microsoft.com/office/powerpoint/2010/main" val="16937553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526" y="17957"/>
            <a:ext cx="9144000" cy="5293757"/>
          </a:xfrm>
          <a:prstGeom prst="rect">
            <a:avLst/>
          </a:prstGeom>
        </p:spPr>
        <p:txBody>
          <a:bodyPr wrap="square">
            <a:spAutoFit/>
          </a:bodyPr>
          <a:lstStyle/>
          <a:p>
            <a:pPr>
              <a:spcAft>
                <a:spcPts val="0"/>
              </a:spcAft>
            </a:pPr>
            <a:r>
              <a:rPr lang="en-AU" sz="2600" baseline="30000" smtClean="0">
                <a:solidFill>
                  <a:schemeClr val="bg1"/>
                </a:solidFill>
                <a:latin typeface="Comic Sans MS" charset="0"/>
                <a:ea typeface="Cambria" charset="0"/>
                <a:cs typeface="Comic Sans MS" charset="0"/>
              </a:rPr>
              <a:t>Rom 8:5</a:t>
            </a:r>
            <a:r>
              <a:rPr lang="en-AU" sz="2600" smtClean="0">
                <a:solidFill>
                  <a:schemeClr val="bg1"/>
                </a:solidFill>
                <a:latin typeface="Comic Sans MS" charset="0"/>
                <a:ea typeface="Cambria" charset="0"/>
                <a:cs typeface="Comic Sans MS" charset="0"/>
              </a:rPr>
              <a:t> </a:t>
            </a:r>
            <a:r>
              <a:rPr lang="en-AU" sz="2600" dirty="0">
                <a:solidFill>
                  <a:schemeClr val="bg1"/>
                </a:solidFill>
                <a:latin typeface="Comic Sans MS" charset="0"/>
                <a:ea typeface="Cambria" charset="0"/>
                <a:cs typeface="Comic Sans MS" charset="0"/>
              </a:rPr>
              <a:t>Those who live according to the sinful nature have their minds set on what that nature desires; but those who live in accordance with the Spirit have their minds set on what the Spirit desires.  </a:t>
            </a:r>
            <a:r>
              <a:rPr lang="en-AU" sz="2600" baseline="30000" dirty="0">
                <a:solidFill>
                  <a:schemeClr val="bg1"/>
                </a:solidFill>
                <a:latin typeface="Comic Sans MS" charset="0"/>
                <a:ea typeface="Cambria" charset="0"/>
                <a:cs typeface="Comic Sans MS" charset="0"/>
              </a:rPr>
              <a:t>6</a:t>
            </a:r>
            <a:r>
              <a:rPr lang="en-AU" sz="2600" dirty="0">
                <a:solidFill>
                  <a:schemeClr val="bg1"/>
                </a:solidFill>
                <a:latin typeface="Comic Sans MS" charset="0"/>
                <a:ea typeface="Cambria" charset="0"/>
                <a:cs typeface="Comic Sans MS" charset="0"/>
              </a:rPr>
              <a:t> The mind of sinful man is death, but the mind controlled by the Spirit is life and peace;  </a:t>
            </a:r>
            <a:r>
              <a:rPr lang="en-AU" sz="2600" baseline="30000" dirty="0">
                <a:solidFill>
                  <a:schemeClr val="bg1"/>
                </a:solidFill>
                <a:latin typeface="Comic Sans MS" charset="0"/>
                <a:ea typeface="Cambria" charset="0"/>
                <a:cs typeface="Comic Sans MS" charset="0"/>
              </a:rPr>
              <a:t>7</a:t>
            </a:r>
            <a:r>
              <a:rPr lang="en-AU" sz="2600" dirty="0">
                <a:solidFill>
                  <a:schemeClr val="bg1"/>
                </a:solidFill>
                <a:latin typeface="Comic Sans MS" charset="0"/>
                <a:ea typeface="Cambria" charset="0"/>
                <a:cs typeface="Comic Sans MS" charset="0"/>
              </a:rPr>
              <a:t> the sinful mind is hostile to God.  It does not submit to God's law, nor can it do so.  </a:t>
            </a:r>
            <a:r>
              <a:rPr lang="en-AU" sz="2600" baseline="30000" dirty="0">
                <a:solidFill>
                  <a:schemeClr val="bg1"/>
                </a:solidFill>
                <a:latin typeface="Comic Sans MS" charset="0"/>
                <a:ea typeface="Cambria" charset="0"/>
                <a:cs typeface="Comic Sans MS" charset="0"/>
              </a:rPr>
              <a:t>8</a:t>
            </a:r>
            <a:r>
              <a:rPr lang="en-AU" sz="2600" dirty="0">
                <a:solidFill>
                  <a:schemeClr val="bg1"/>
                </a:solidFill>
                <a:latin typeface="Comic Sans MS" charset="0"/>
                <a:ea typeface="Cambria" charset="0"/>
                <a:cs typeface="Comic Sans MS" charset="0"/>
              </a:rPr>
              <a:t> Those controlled by the sinful nature cannot please God.  </a:t>
            </a:r>
            <a:endParaRPr lang="en-GB" sz="2600" dirty="0">
              <a:solidFill>
                <a:schemeClr val="bg1"/>
              </a:solidFill>
              <a:latin typeface="Times New Roman" charset="0"/>
              <a:ea typeface="Cambria" charset="0"/>
              <a:cs typeface="Times New Roman" charset="0"/>
            </a:endParaRPr>
          </a:p>
          <a:p>
            <a:pPr>
              <a:spcAft>
                <a:spcPts val="0"/>
              </a:spcAft>
            </a:pPr>
            <a:r>
              <a:rPr lang="en-AU" sz="2600" dirty="0">
                <a:solidFill>
                  <a:schemeClr val="bg1"/>
                </a:solidFill>
                <a:latin typeface="Comic Sans MS" charset="0"/>
                <a:ea typeface="Cambria" charset="0"/>
                <a:cs typeface="Comic Sans MS" charset="0"/>
              </a:rPr>
              <a:t> </a:t>
            </a:r>
            <a:endParaRPr lang="en-GB" sz="2600" dirty="0">
              <a:solidFill>
                <a:schemeClr val="bg1"/>
              </a:solidFill>
              <a:latin typeface="Times New Roman" charset="0"/>
              <a:ea typeface="Cambria" charset="0"/>
              <a:cs typeface="Times New Roman" charset="0"/>
            </a:endParaRPr>
          </a:p>
          <a:p>
            <a:r>
              <a:rPr lang="en-AU" sz="2600" baseline="30000" dirty="0">
                <a:solidFill>
                  <a:schemeClr val="bg1"/>
                </a:solidFill>
                <a:latin typeface="Comic Sans MS" charset="0"/>
                <a:ea typeface="Cambria" charset="0"/>
                <a:cs typeface="Comic Sans MS" charset="0"/>
              </a:rPr>
              <a:t>9</a:t>
            </a:r>
            <a:r>
              <a:rPr lang="en-AU" sz="2600" dirty="0">
                <a:solidFill>
                  <a:schemeClr val="bg1"/>
                </a:solidFill>
                <a:latin typeface="Comic Sans MS" charset="0"/>
                <a:ea typeface="Cambria" charset="0"/>
                <a:cs typeface="Comic Sans MS" charset="0"/>
              </a:rPr>
              <a:t>  You, however, are controlled not by the sinful nature but by the Spirit, if the Spirit of God lives in you.  And if anyone does not have the Spirit of Christ, he does not belong to Christ.</a:t>
            </a:r>
            <a:r>
              <a:rPr lang="en-GB" sz="2600" dirty="0">
                <a:solidFill>
                  <a:schemeClr val="bg1"/>
                </a:solidFill>
              </a:rPr>
              <a:t> </a:t>
            </a:r>
            <a:endParaRPr lang="en-AU" sz="2600" dirty="0">
              <a:solidFill>
                <a:schemeClr val="bg1"/>
              </a:solidFill>
              <a:latin typeface="Times New Roman"/>
              <a:cs typeface="Times New Roman"/>
            </a:endParaRPr>
          </a:p>
        </p:txBody>
      </p:sp>
    </p:spTree>
    <p:extLst>
      <p:ext uri="{BB962C8B-B14F-4D97-AF65-F5344CB8AC3E}">
        <p14:creationId xmlns:p14="http://schemas.microsoft.com/office/powerpoint/2010/main" val="18268700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10591"/>
            <a:ext cx="9144000" cy="523220"/>
          </a:xfrm>
          <a:prstGeom prst="rect">
            <a:avLst/>
          </a:prstGeom>
        </p:spPr>
        <p:txBody>
          <a:bodyPr wrap="square">
            <a:spAutoFit/>
          </a:bodyPr>
          <a:lstStyle/>
          <a:p>
            <a:pPr lvl="0" algn="ctr"/>
            <a:r>
              <a:rPr lang="en-AU" sz="2800" b="1" smtClean="0">
                <a:ln w="900" cmpd="sng">
                  <a:solidFill>
                    <a:srgbClr val="4F81BD">
                      <a:satMod val="190000"/>
                      <a:alpha val="55000"/>
                    </a:srgbClr>
                  </a:solidFill>
                  <a:prstDash val="solid"/>
                </a:ln>
                <a:solidFill>
                  <a:srgbClr val="4F81BD">
                    <a:satMod val="200000"/>
                    <a:tint val="3000"/>
                  </a:srgbClr>
                </a:solidFill>
                <a:effectLst>
                  <a:innerShdw blurRad="101600" dist="76200" dir="5400000">
                    <a:srgbClr val="4F81BD">
                      <a:satMod val="190000"/>
                      <a:tint val="100000"/>
                      <a:alpha val="74000"/>
                    </a:srgbClr>
                  </a:innerShdw>
                </a:effectLst>
              </a:rPr>
              <a:t>No </a:t>
            </a:r>
            <a:r>
              <a:rPr lang="en-AU" sz="2800" b="1" dirty="0">
                <a:ln w="900" cmpd="sng">
                  <a:solidFill>
                    <a:srgbClr val="4F81BD">
                      <a:satMod val="190000"/>
                      <a:alpha val="55000"/>
                    </a:srgbClr>
                  </a:solidFill>
                  <a:prstDash val="solid"/>
                </a:ln>
                <a:solidFill>
                  <a:srgbClr val="4F81BD">
                    <a:satMod val="200000"/>
                    <a:tint val="3000"/>
                  </a:srgbClr>
                </a:solidFill>
                <a:effectLst>
                  <a:innerShdw blurRad="101600" dist="76200" dir="5400000">
                    <a:srgbClr val="4F81BD">
                      <a:satMod val="190000"/>
                      <a:tint val="100000"/>
                      <a:alpha val="74000"/>
                    </a:srgbClr>
                  </a:innerShdw>
                </a:effectLst>
              </a:rPr>
              <a:t>one can see the </a:t>
            </a:r>
            <a:r>
              <a:rPr lang="en-US" sz="2800" b="1" dirty="0">
                <a:ln w="900" cmpd="sng">
                  <a:solidFill>
                    <a:srgbClr val="4F81BD">
                      <a:satMod val="190000"/>
                      <a:alpha val="55000"/>
                    </a:srgbClr>
                  </a:solidFill>
                  <a:prstDash val="solid"/>
                </a:ln>
                <a:solidFill>
                  <a:srgbClr val="4F81BD">
                    <a:satMod val="200000"/>
                    <a:tint val="3000"/>
                  </a:srgbClr>
                </a:solidFill>
                <a:effectLst>
                  <a:innerShdw blurRad="101600" dist="76200" dir="5400000">
                    <a:srgbClr val="4F81BD">
                      <a:satMod val="190000"/>
                      <a:tint val="100000"/>
                      <a:alpha val="74000"/>
                    </a:srgbClr>
                  </a:innerShdw>
                </a:effectLst>
              </a:rPr>
              <a:t>Kingdom of God</a:t>
            </a:r>
            <a:r>
              <a:rPr lang="en-AU" sz="2800" b="1" dirty="0">
                <a:ln w="900" cmpd="sng">
                  <a:solidFill>
                    <a:srgbClr val="4F81BD">
                      <a:satMod val="190000"/>
                      <a:alpha val="55000"/>
                    </a:srgbClr>
                  </a:solidFill>
                  <a:prstDash val="solid"/>
                </a:ln>
                <a:solidFill>
                  <a:srgbClr val="4F81BD">
                    <a:satMod val="200000"/>
                    <a:tint val="3000"/>
                  </a:srgbClr>
                </a:solidFill>
                <a:effectLst>
                  <a:innerShdw blurRad="101600" dist="76200" dir="5400000">
                    <a:srgbClr val="4F81BD">
                      <a:satMod val="190000"/>
                      <a:tint val="100000"/>
                      <a:alpha val="74000"/>
                    </a:srgbClr>
                  </a:innerShdw>
                </a:effectLst>
              </a:rPr>
              <a:t> unless he is born again</a:t>
            </a:r>
            <a:endParaRPr lang="en-AU" sz="2800" b="1" dirty="0">
              <a:ln w="900" cmpd="sng">
                <a:solidFill>
                  <a:srgbClr val="4F81BD">
                    <a:satMod val="190000"/>
                    <a:alpha val="55000"/>
                  </a:srgbClr>
                </a:solidFill>
                <a:prstDash val="solid"/>
              </a:ln>
              <a:solidFill>
                <a:srgbClr val="4F81BD">
                  <a:satMod val="200000"/>
                  <a:tint val="3000"/>
                </a:srgbClr>
              </a:solidFill>
              <a:effectLst>
                <a:innerShdw blurRad="101600" dist="76200" dir="5400000">
                  <a:srgbClr val="4F81BD">
                    <a:satMod val="190000"/>
                    <a:tint val="100000"/>
                    <a:alpha val="74000"/>
                  </a:srgbClr>
                </a:innerShdw>
              </a:effectLst>
            </a:endParaRPr>
          </a:p>
        </p:txBody>
      </p:sp>
      <p:sp>
        <p:nvSpPr>
          <p:cNvPr id="15" name="TextBox 14"/>
          <p:cNvSpPr txBox="1"/>
          <p:nvPr/>
        </p:nvSpPr>
        <p:spPr>
          <a:xfrm>
            <a:off x="21120" y="428681"/>
            <a:ext cx="9129920" cy="1569660"/>
          </a:xfrm>
          <a:prstGeom prst="rect">
            <a:avLst/>
          </a:prstGeom>
          <a:noFill/>
        </p:spPr>
        <p:txBody>
          <a:bodyPr wrap="square" rtlCol="0">
            <a:spAutoFit/>
          </a:bodyPr>
          <a:lstStyle/>
          <a:p>
            <a:pPr marL="266700" indent="-266700">
              <a:buFont typeface="Arial"/>
              <a:buChar char="•"/>
            </a:pPr>
            <a:r>
              <a:rPr lang="en-AU" sz="2400" dirty="0">
                <a:solidFill>
                  <a:srgbClr val="FFFF00"/>
                </a:solidFill>
                <a:latin typeface="Times New Roman"/>
                <a:cs typeface="Times New Roman"/>
              </a:rPr>
              <a:t>born of water </a:t>
            </a:r>
            <a:r>
              <a:rPr lang="en-AU" sz="2400" dirty="0">
                <a:solidFill>
                  <a:srgbClr val="FFFFFF"/>
                </a:solidFill>
                <a:latin typeface="Times New Roman"/>
                <a:cs typeface="Times New Roman"/>
              </a:rPr>
              <a:t>(1. baptism </a:t>
            </a:r>
            <a:r>
              <a:rPr lang="en-US" sz="2400" dirty="0">
                <a:solidFill>
                  <a:srgbClr val="FFFFFF"/>
                </a:solidFill>
                <a:latin typeface="Times New Roman"/>
                <a:cs typeface="Times New Roman"/>
              </a:rPr>
              <a:t>–</a:t>
            </a:r>
            <a:r>
              <a:rPr lang="en-AU" sz="2400" dirty="0">
                <a:solidFill>
                  <a:srgbClr val="FFFFFF"/>
                </a:solidFill>
                <a:latin typeface="Times New Roman"/>
                <a:cs typeface="Times New Roman"/>
              </a:rPr>
              <a:t> repentance of sin, </a:t>
            </a:r>
            <a:r>
              <a:rPr lang="en-AU" sz="2400" u="sng" dirty="0">
                <a:solidFill>
                  <a:srgbClr val="FFFFFF"/>
                </a:solidFill>
                <a:latin typeface="Times New Roman"/>
                <a:cs typeface="Times New Roman"/>
              </a:rPr>
              <a:t>and</a:t>
            </a:r>
            <a:r>
              <a:rPr lang="en-AU" sz="2400" dirty="0">
                <a:solidFill>
                  <a:srgbClr val="FFFFFF"/>
                </a:solidFill>
                <a:latin typeface="Times New Roman"/>
                <a:cs typeface="Times New Roman"/>
              </a:rPr>
              <a:t> </a:t>
            </a:r>
            <a:br>
              <a:rPr lang="en-AU" sz="2400" dirty="0">
                <a:solidFill>
                  <a:srgbClr val="FFFFFF"/>
                </a:solidFill>
                <a:latin typeface="Times New Roman"/>
                <a:cs typeface="Times New Roman"/>
              </a:rPr>
            </a:br>
            <a:r>
              <a:rPr lang="en-AU" sz="2400" dirty="0">
                <a:solidFill>
                  <a:srgbClr val="FFFFFF"/>
                </a:solidFill>
                <a:latin typeface="Times New Roman"/>
                <a:cs typeface="Times New Roman"/>
              </a:rPr>
              <a:t>2. water and Spirit are a unified concept [living water])</a:t>
            </a:r>
          </a:p>
          <a:p>
            <a:pPr marL="266700" indent="-266700">
              <a:buFont typeface="Arial"/>
              <a:buChar char="•"/>
            </a:pPr>
            <a:r>
              <a:rPr lang="en-AU" sz="2400" dirty="0">
                <a:solidFill>
                  <a:srgbClr val="FFFF00"/>
                </a:solidFill>
                <a:latin typeface="Times New Roman"/>
                <a:cs typeface="Times New Roman"/>
              </a:rPr>
              <a:t>being born again is being born into the </a:t>
            </a:r>
            <a:r>
              <a:rPr lang="en-US" sz="2400" dirty="0">
                <a:solidFill>
                  <a:srgbClr val="FFFF00"/>
                </a:solidFill>
                <a:latin typeface="Times New Roman"/>
                <a:cs typeface="Times New Roman"/>
              </a:rPr>
              <a:t>Kingdom of God</a:t>
            </a:r>
            <a:r>
              <a:rPr lang="en-AU" sz="2400" dirty="0">
                <a:solidFill>
                  <a:srgbClr val="FFFF00"/>
                </a:solidFill>
                <a:latin typeface="Times New Roman"/>
                <a:cs typeface="Times New Roman"/>
              </a:rPr>
              <a:t>, where the </a:t>
            </a:r>
            <a:r>
              <a:rPr lang="en-US" sz="2400" dirty="0">
                <a:solidFill>
                  <a:srgbClr val="FFFF00"/>
                </a:solidFill>
                <a:latin typeface="Times New Roman"/>
                <a:cs typeface="Times New Roman"/>
              </a:rPr>
              <a:t>Holy Spirit</a:t>
            </a:r>
            <a:r>
              <a:rPr lang="en-AU" sz="2400" dirty="0">
                <a:solidFill>
                  <a:srgbClr val="FFFF00"/>
                </a:solidFill>
                <a:latin typeface="Times New Roman"/>
                <a:cs typeface="Times New Roman"/>
              </a:rPr>
              <a:t> dwells within the life of the </a:t>
            </a:r>
            <a:r>
              <a:rPr lang="en-AU" sz="2400" u="sng" dirty="0">
                <a:solidFill>
                  <a:srgbClr val="FFFF00"/>
                </a:solidFill>
                <a:latin typeface="Times New Roman"/>
                <a:cs typeface="Times New Roman"/>
              </a:rPr>
              <a:t>believer</a:t>
            </a:r>
          </a:p>
        </p:txBody>
      </p:sp>
      <p:sp>
        <p:nvSpPr>
          <p:cNvPr id="7" name="Rectangle 6"/>
          <p:cNvSpPr/>
          <p:nvPr/>
        </p:nvSpPr>
        <p:spPr>
          <a:xfrm>
            <a:off x="14080" y="1921396"/>
            <a:ext cx="9129920" cy="1200329"/>
          </a:xfrm>
          <a:prstGeom prst="rect">
            <a:avLst/>
          </a:prstGeom>
        </p:spPr>
        <p:txBody>
          <a:bodyPr wrap="square">
            <a:spAutoFit/>
          </a:bodyPr>
          <a:lstStyle/>
          <a:p>
            <a:pPr marL="266700" indent="-266700">
              <a:buFont typeface="Arial"/>
              <a:buChar char="•"/>
            </a:pPr>
            <a:r>
              <a:rPr lang="en-AU" sz="2400" dirty="0">
                <a:solidFill>
                  <a:srgbClr val="FFFF00"/>
                </a:solidFill>
                <a:latin typeface="Times New Roman"/>
                <a:cs typeface="Times New Roman"/>
              </a:rPr>
              <a:t>How and when the Spirit touches a life is God’s domain </a:t>
            </a:r>
            <a:r>
              <a:rPr lang="en-AU" sz="2400" dirty="0">
                <a:ln>
                  <a:solidFill>
                    <a:srgbClr val="FFFFFF"/>
                  </a:solidFill>
                </a:ln>
                <a:solidFill>
                  <a:srgbClr val="FFFFFF"/>
                </a:solidFill>
                <a:latin typeface="Times New Roman"/>
                <a:cs typeface="Times New Roman"/>
              </a:rPr>
              <a:t>(whether we come to faith through one defining moment or through a gradual process is The Spirit’s doing and choosing)</a:t>
            </a:r>
          </a:p>
        </p:txBody>
      </p:sp>
      <p:sp>
        <p:nvSpPr>
          <p:cNvPr id="10" name="Rectangle 9"/>
          <p:cNvSpPr/>
          <p:nvPr/>
        </p:nvSpPr>
        <p:spPr>
          <a:xfrm>
            <a:off x="-2052736" y="2982352"/>
            <a:ext cx="9144000" cy="523220"/>
          </a:xfrm>
          <a:prstGeom prst="rect">
            <a:avLst/>
          </a:prstGeom>
        </p:spPr>
        <p:txBody>
          <a:bodyPr wrap="square">
            <a:spAutoFit/>
          </a:bodyPr>
          <a:lstStyle/>
          <a:p>
            <a:pPr lvl="0" algn="ctr"/>
            <a:r>
              <a:rPr lang="en-US" sz="2800" b="1" u="sng" dirty="0" smtClean="0">
                <a:ln w="900" cmpd="sng">
                  <a:solidFill>
                    <a:srgbClr val="4F81BD">
                      <a:satMod val="190000"/>
                      <a:alpha val="55000"/>
                    </a:srgbClr>
                  </a:solidFill>
                  <a:prstDash val="solid"/>
                </a:ln>
                <a:solidFill>
                  <a:srgbClr val="4F81BD">
                    <a:satMod val="200000"/>
                    <a:tint val="3000"/>
                  </a:srgbClr>
                </a:solidFill>
                <a:effectLst>
                  <a:innerShdw blurRad="101600" dist="76200" dir="5400000">
                    <a:srgbClr val="4F81BD">
                      <a:satMod val="190000"/>
                      <a:tint val="100000"/>
                      <a:alpha val="74000"/>
                    </a:srgbClr>
                  </a:innerShdw>
                </a:effectLst>
              </a:rPr>
              <a:t>Am I</a:t>
            </a:r>
            <a:r>
              <a:rPr lang="en-AU" sz="2800" b="1" u="sng" dirty="0" smtClean="0">
                <a:ln w="900" cmpd="sng">
                  <a:solidFill>
                    <a:srgbClr val="4F81BD">
                      <a:satMod val="190000"/>
                      <a:alpha val="55000"/>
                    </a:srgbClr>
                  </a:solidFill>
                  <a:prstDash val="solid"/>
                </a:ln>
                <a:solidFill>
                  <a:srgbClr val="4F81BD">
                    <a:satMod val="200000"/>
                    <a:tint val="3000"/>
                  </a:srgbClr>
                </a:solidFill>
                <a:effectLst>
                  <a:innerShdw blurRad="101600" dist="76200" dir="5400000">
                    <a:srgbClr val="4F81BD">
                      <a:satMod val="190000"/>
                      <a:tint val="100000"/>
                      <a:alpha val="74000"/>
                    </a:srgbClr>
                  </a:innerShdw>
                </a:effectLst>
              </a:rPr>
              <a:t> </a:t>
            </a:r>
            <a:r>
              <a:rPr lang="en-AU" sz="2800" b="1" u="sng" dirty="0">
                <a:ln w="900" cmpd="sng">
                  <a:solidFill>
                    <a:srgbClr val="4F81BD">
                      <a:satMod val="190000"/>
                      <a:alpha val="55000"/>
                    </a:srgbClr>
                  </a:solidFill>
                  <a:prstDash val="solid"/>
                </a:ln>
                <a:solidFill>
                  <a:srgbClr val="4F81BD">
                    <a:satMod val="200000"/>
                    <a:tint val="3000"/>
                  </a:srgbClr>
                </a:solidFill>
                <a:effectLst>
                  <a:innerShdw blurRad="101600" dist="76200" dir="5400000">
                    <a:srgbClr val="4F81BD">
                      <a:satMod val="190000"/>
                      <a:tint val="100000"/>
                      <a:alpha val="74000"/>
                    </a:srgbClr>
                  </a:innerShdw>
                </a:effectLst>
              </a:rPr>
              <a:t>born </a:t>
            </a:r>
            <a:r>
              <a:rPr lang="en-AU" sz="2800" b="1" u="sng" dirty="0" smtClean="0">
                <a:ln w="900" cmpd="sng">
                  <a:solidFill>
                    <a:srgbClr val="4F81BD">
                      <a:satMod val="190000"/>
                      <a:alpha val="55000"/>
                    </a:srgbClr>
                  </a:solidFill>
                  <a:prstDash val="solid"/>
                </a:ln>
                <a:solidFill>
                  <a:srgbClr val="4F81BD">
                    <a:satMod val="200000"/>
                    <a:tint val="3000"/>
                  </a:srgbClr>
                </a:solidFill>
                <a:effectLst>
                  <a:innerShdw blurRad="101600" dist="76200" dir="5400000">
                    <a:srgbClr val="4F81BD">
                      <a:satMod val="190000"/>
                      <a:tint val="100000"/>
                      <a:alpha val="74000"/>
                    </a:srgbClr>
                  </a:innerShdw>
                </a:effectLst>
              </a:rPr>
              <a:t>again????</a:t>
            </a:r>
            <a:endParaRPr lang="en-AU" sz="2800" b="1" u="sng" dirty="0">
              <a:ln w="900" cmpd="sng">
                <a:solidFill>
                  <a:srgbClr val="4F81BD">
                    <a:satMod val="190000"/>
                    <a:alpha val="55000"/>
                  </a:srgbClr>
                </a:solidFill>
                <a:prstDash val="solid"/>
              </a:ln>
              <a:solidFill>
                <a:srgbClr val="4F81BD">
                  <a:satMod val="200000"/>
                  <a:tint val="3000"/>
                </a:srgbClr>
              </a:solidFill>
              <a:effectLst>
                <a:innerShdw blurRad="101600" dist="76200" dir="5400000">
                  <a:srgbClr val="4F81BD">
                    <a:satMod val="190000"/>
                    <a:tint val="100000"/>
                    <a:alpha val="74000"/>
                  </a:srgbClr>
                </a:innerShdw>
              </a:effectLst>
            </a:endParaRPr>
          </a:p>
        </p:txBody>
      </p:sp>
      <p:sp>
        <p:nvSpPr>
          <p:cNvPr id="12" name="Rectangle 11"/>
          <p:cNvSpPr/>
          <p:nvPr/>
        </p:nvSpPr>
        <p:spPr>
          <a:xfrm>
            <a:off x="21120" y="3409957"/>
            <a:ext cx="9129920" cy="1200329"/>
          </a:xfrm>
          <a:prstGeom prst="rect">
            <a:avLst/>
          </a:prstGeom>
        </p:spPr>
        <p:txBody>
          <a:bodyPr wrap="square">
            <a:spAutoFit/>
          </a:bodyPr>
          <a:lstStyle/>
          <a:p>
            <a:pPr marL="266700" indent="-266700">
              <a:buFont typeface="Arial"/>
              <a:buChar char="•"/>
            </a:pPr>
            <a:r>
              <a:rPr lang="en-AU" sz="2400" dirty="0" smtClean="0">
                <a:solidFill>
                  <a:schemeClr val="bg1"/>
                </a:solidFill>
                <a:latin typeface="Times New Roman"/>
                <a:cs typeface="Times New Roman"/>
              </a:rPr>
              <a:t>Is my life being controlled by the flesh?  Or by the Spirit of God?</a:t>
            </a:r>
          </a:p>
          <a:p>
            <a:pPr marL="266700" indent="-266700">
              <a:buFont typeface="Arial"/>
              <a:buChar char="•"/>
            </a:pPr>
            <a:r>
              <a:rPr lang="en-AU" sz="2400" dirty="0" smtClean="0">
                <a:solidFill>
                  <a:schemeClr val="bg1"/>
                </a:solidFill>
                <a:latin typeface="Times New Roman"/>
                <a:cs typeface="Times New Roman"/>
              </a:rPr>
              <a:t>It’s not just about being good, or just about believing in Jesus...</a:t>
            </a:r>
          </a:p>
          <a:p>
            <a:pPr marL="266700" indent="-266700">
              <a:buFont typeface="Arial"/>
              <a:buChar char="•"/>
            </a:pPr>
            <a:r>
              <a:rPr lang="en-AU" sz="2400" dirty="0" smtClean="0">
                <a:solidFill>
                  <a:schemeClr val="bg1"/>
                </a:solidFill>
                <a:latin typeface="Times New Roman"/>
                <a:cs typeface="Times New Roman"/>
              </a:rPr>
              <a:t>It’s about giving ourselves to Jesus Christ as Lord</a:t>
            </a:r>
          </a:p>
        </p:txBody>
      </p:sp>
      <p:sp>
        <p:nvSpPr>
          <p:cNvPr id="8" name="Rectangle 7"/>
          <p:cNvSpPr/>
          <p:nvPr/>
        </p:nvSpPr>
        <p:spPr>
          <a:xfrm>
            <a:off x="1547664" y="4514671"/>
            <a:ext cx="7582256" cy="1200329"/>
          </a:xfrm>
          <a:prstGeom prst="rect">
            <a:avLst/>
          </a:prstGeom>
        </p:spPr>
        <p:txBody>
          <a:bodyPr wrap="square">
            <a:spAutoFit/>
          </a:bodyPr>
          <a:lstStyle/>
          <a:p>
            <a:pPr marL="266700" indent="-266700">
              <a:buFont typeface="Arial"/>
              <a:buChar char="•"/>
            </a:pPr>
            <a:r>
              <a:rPr lang="en-AU" sz="2400" dirty="0" smtClean="0">
                <a:solidFill>
                  <a:srgbClr val="FFFF00"/>
                </a:solidFill>
                <a:latin typeface="Times New Roman"/>
                <a:cs typeface="Times New Roman"/>
              </a:rPr>
              <a:t>To give ourselves to God</a:t>
            </a:r>
          </a:p>
          <a:p>
            <a:pPr marL="266700" indent="-266700">
              <a:buFont typeface="Arial"/>
              <a:buChar char="•"/>
            </a:pPr>
            <a:r>
              <a:rPr lang="en-AU" sz="2400" dirty="0" smtClean="0">
                <a:solidFill>
                  <a:srgbClr val="FFFF00"/>
                </a:solidFill>
                <a:latin typeface="Times New Roman"/>
                <a:cs typeface="Times New Roman"/>
              </a:rPr>
              <a:t>To believe in the Lord Jesus Christ</a:t>
            </a:r>
          </a:p>
          <a:p>
            <a:pPr marL="266700" indent="-266700">
              <a:buFont typeface="Arial"/>
              <a:buChar char="•"/>
            </a:pPr>
            <a:r>
              <a:rPr lang="en-AU" sz="2400" dirty="0" smtClean="0">
                <a:solidFill>
                  <a:srgbClr val="FFFF00"/>
                </a:solidFill>
                <a:latin typeface="Times New Roman"/>
                <a:cs typeface="Times New Roman"/>
              </a:rPr>
              <a:t>To be born through the waters of repentance and Baptism</a:t>
            </a:r>
          </a:p>
        </p:txBody>
      </p:sp>
    </p:spTree>
    <p:extLst>
      <p:ext uri="{BB962C8B-B14F-4D97-AF65-F5344CB8AC3E}">
        <p14:creationId xmlns:p14="http://schemas.microsoft.com/office/powerpoint/2010/main" val="2071547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uiExpand="1" build="p"/>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0" y="121196"/>
            <a:ext cx="8991600" cy="4585871"/>
          </a:xfrm>
          <a:prstGeom prst="rect">
            <a:avLst/>
          </a:prstGeom>
        </p:spPr>
        <p:txBody>
          <a:bodyPr wrap="square">
            <a:spAutoFit/>
          </a:bodyPr>
          <a:lstStyle/>
          <a:p>
            <a:pPr indent="114300"/>
            <a:r>
              <a:rPr lang="en-US" sz="4000" b="1" dirty="0">
                <a:solidFill>
                  <a:srgbClr val="FFFFFF"/>
                </a:solidFill>
                <a:latin typeface="Times New Roman"/>
                <a:ea typeface="Times New Roman"/>
                <a:cs typeface="Times New Roman"/>
              </a:rPr>
              <a:t>3</a:t>
            </a:r>
            <a:r>
              <a:rPr lang="en-US" sz="3200" i="1" dirty="0">
                <a:solidFill>
                  <a:srgbClr val="FFFFFF"/>
                </a:solidFill>
                <a:latin typeface="Times New Roman"/>
                <a:ea typeface="Times New Roman"/>
                <a:cs typeface="Times New Roman"/>
              </a:rPr>
              <a:t>	</a:t>
            </a:r>
            <a:r>
              <a:rPr lang="en-US" sz="2800" dirty="0">
                <a:solidFill>
                  <a:srgbClr val="FFFFFF"/>
                </a:solidFill>
                <a:latin typeface="Times New Roman"/>
                <a:ea typeface="Times New Roman"/>
                <a:cs typeface="Times New Roman"/>
              </a:rPr>
              <a:t>Now there was a man of the Pharisees named Nicodemus, a member of the Jewish ruling council. </a:t>
            </a:r>
            <a:r>
              <a:rPr lang="en-US" sz="2800" baseline="30000" dirty="0">
                <a:solidFill>
                  <a:srgbClr val="FFFFFF"/>
                </a:solidFill>
                <a:latin typeface="Times New Roman"/>
                <a:ea typeface="Times New Roman"/>
                <a:cs typeface="Times New Roman"/>
              </a:rPr>
              <a:t> 2 </a:t>
            </a:r>
            <a:r>
              <a:rPr lang="en-US" sz="2800" dirty="0">
                <a:solidFill>
                  <a:srgbClr val="FFFFFF"/>
                </a:solidFill>
                <a:latin typeface="Times New Roman"/>
                <a:ea typeface="Times New Roman"/>
                <a:cs typeface="Times New Roman"/>
              </a:rPr>
              <a:t>He came to Jesus at night and said, “Rabbi, we know you are a teacher who has come from God. For no one could perform the miraculous signs you are doing if God were not with him.” </a:t>
            </a:r>
            <a:endParaRPr lang="en-AU" sz="2800" dirty="0">
              <a:solidFill>
                <a:srgbClr val="FFFFFF"/>
              </a:solidFill>
              <a:latin typeface="Times New Roman"/>
              <a:ea typeface="Times New Roman"/>
              <a:cs typeface="Times New Roman"/>
            </a:endParaRPr>
          </a:p>
          <a:p>
            <a:pPr indent="114300"/>
            <a:r>
              <a:rPr lang="en-US" sz="2800" baseline="30000" dirty="0">
                <a:solidFill>
                  <a:srgbClr val="FFFFFF"/>
                </a:solidFill>
                <a:latin typeface="Times New Roman"/>
                <a:ea typeface="Times New Roman"/>
                <a:cs typeface="Times New Roman"/>
              </a:rPr>
              <a:t>3 </a:t>
            </a:r>
            <a:r>
              <a:rPr lang="en-US" sz="2800" dirty="0">
                <a:solidFill>
                  <a:srgbClr val="FFFFFF"/>
                </a:solidFill>
                <a:latin typeface="Times New Roman"/>
                <a:ea typeface="Times New Roman"/>
                <a:cs typeface="Times New Roman"/>
              </a:rPr>
              <a:t>In reply Jesus declared, “I tell you the truth, no one can see the kingdom of God unless he is born again.” </a:t>
            </a:r>
            <a:endParaRPr lang="en-AU" sz="2800" dirty="0">
              <a:solidFill>
                <a:srgbClr val="FFFFFF"/>
              </a:solidFill>
              <a:latin typeface="Times New Roman"/>
              <a:ea typeface="Times New Roman"/>
              <a:cs typeface="Times New Roman"/>
            </a:endParaRPr>
          </a:p>
          <a:p>
            <a:pPr indent="114300"/>
            <a:r>
              <a:rPr lang="en-US" sz="2800" baseline="30000" dirty="0">
                <a:solidFill>
                  <a:srgbClr val="FFFFFF"/>
                </a:solidFill>
                <a:latin typeface="Times New Roman"/>
                <a:ea typeface="Times New Roman"/>
                <a:cs typeface="Times New Roman"/>
              </a:rPr>
              <a:t>4 </a:t>
            </a:r>
            <a:r>
              <a:rPr lang="en-US" sz="2800" dirty="0">
                <a:solidFill>
                  <a:srgbClr val="FFFFFF"/>
                </a:solidFill>
                <a:latin typeface="Times New Roman"/>
                <a:ea typeface="Times New Roman"/>
                <a:cs typeface="Times New Roman"/>
              </a:rPr>
              <a:t>“How can a man be born when he is old?” Nicodemus asked. “Surely he cannot enter a second time into his mother’s womb to be born!” </a:t>
            </a:r>
            <a:endParaRPr lang="en-AU" sz="2800" dirty="0">
              <a:solidFill>
                <a:srgbClr val="FFFFFF"/>
              </a:solidFill>
              <a:latin typeface="Times New Roman"/>
              <a:ea typeface="Times New Roman"/>
              <a:cs typeface="Times New Roman"/>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121196"/>
            <a:ext cx="8991600" cy="5016757"/>
          </a:xfrm>
          <a:prstGeom prst="rect">
            <a:avLst/>
          </a:prstGeom>
        </p:spPr>
        <p:txBody>
          <a:bodyPr wrap="square">
            <a:spAutoFit/>
          </a:bodyPr>
          <a:lstStyle/>
          <a:p>
            <a:pPr indent="114300"/>
            <a:r>
              <a:rPr lang="en-US" sz="3200" baseline="30000" dirty="0">
                <a:solidFill>
                  <a:srgbClr val="FFFFFF"/>
                </a:solidFill>
                <a:latin typeface="Times New Roman"/>
                <a:ea typeface="Times New Roman"/>
                <a:cs typeface="Times New Roman"/>
              </a:rPr>
              <a:t>5 </a:t>
            </a:r>
            <a:r>
              <a:rPr lang="en-US" sz="3200" dirty="0">
                <a:solidFill>
                  <a:srgbClr val="FFFFFF"/>
                </a:solidFill>
                <a:latin typeface="Times New Roman"/>
                <a:ea typeface="Times New Roman"/>
                <a:cs typeface="Times New Roman"/>
              </a:rPr>
              <a:t>Jesus answered, “I tell you the truth, no one can enter the kingdom of God unless he is born of water and the Spirit. </a:t>
            </a:r>
            <a:r>
              <a:rPr lang="en-US" sz="3200" baseline="30000" dirty="0">
                <a:solidFill>
                  <a:srgbClr val="FFFFFF"/>
                </a:solidFill>
                <a:latin typeface="Times New Roman"/>
                <a:ea typeface="Times New Roman"/>
                <a:cs typeface="Times New Roman"/>
              </a:rPr>
              <a:t> 6 </a:t>
            </a:r>
            <a:r>
              <a:rPr lang="en-US" sz="3200" dirty="0">
                <a:solidFill>
                  <a:srgbClr val="FFFFFF"/>
                </a:solidFill>
                <a:latin typeface="Times New Roman"/>
                <a:ea typeface="Times New Roman"/>
                <a:cs typeface="Times New Roman"/>
              </a:rPr>
              <a:t>Flesh gives birth to flesh, but the Spirit gives birth to spirit. </a:t>
            </a:r>
            <a:r>
              <a:rPr lang="en-US" sz="3200" baseline="30000" dirty="0">
                <a:solidFill>
                  <a:srgbClr val="FFFFFF"/>
                </a:solidFill>
                <a:latin typeface="Times New Roman"/>
                <a:ea typeface="Times New Roman"/>
                <a:cs typeface="Times New Roman"/>
              </a:rPr>
              <a:t> 7 </a:t>
            </a:r>
            <a:r>
              <a:rPr lang="en-US" sz="3200" dirty="0">
                <a:solidFill>
                  <a:srgbClr val="FFFFFF"/>
                </a:solidFill>
                <a:latin typeface="Times New Roman"/>
                <a:ea typeface="Times New Roman"/>
                <a:cs typeface="Times New Roman"/>
              </a:rPr>
              <a:t>You should not be surprised at my saying, ‘You must be born again.’ </a:t>
            </a:r>
            <a:r>
              <a:rPr lang="en-US" sz="3200" baseline="30000" dirty="0">
                <a:solidFill>
                  <a:srgbClr val="FFFFFF"/>
                </a:solidFill>
                <a:latin typeface="Times New Roman"/>
                <a:ea typeface="Times New Roman"/>
                <a:cs typeface="Times New Roman"/>
              </a:rPr>
              <a:t> 8 </a:t>
            </a:r>
            <a:r>
              <a:rPr lang="en-US" sz="3200" dirty="0">
                <a:solidFill>
                  <a:srgbClr val="FFFFFF"/>
                </a:solidFill>
                <a:latin typeface="Times New Roman"/>
                <a:ea typeface="Times New Roman"/>
                <a:cs typeface="Times New Roman"/>
              </a:rPr>
              <a:t>The wind blows wherever it pleases. You hear its sound, but you cannot tell where it comes from or where it is going. So it is with everyone born of the Spirit.” </a:t>
            </a:r>
            <a:endParaRPr lang="en-AU" sz="3200" dirty="0">
              <a:solidFill>
                <a:srgbClr val="FFFFFF"/>
              </a:solidFill>
              <a:latin typeface="Times New Roman"/>
              <a:ea typeface="Times New Roman"/>
              <a:cs typeface="Times New Roman"/>
            </a:endParaRPr>
          </a:p>
          <a:p>
            <a:r>
              <a:rPr lang="en-US" sz="3200" baseline="30000" dirty="0">
                <a:solidFill>
                  <a:srgbClr val="FFFFFF"/>
                </a:solidFill>
                <a:latin typeface="Times New Roman"/>
                <a:ea typeface="Times New Roman"/>
                <a:cs typeface="Times New Roman"/>
              </a:rPr>
              <a:t>9 </a:t>
            </a:r>
            <a:r>
              <a:rPr lang="en-US" sz="3200" dirty="0">
                <a:solidFill>
                  <a:srgbClr val="FFFFFF"/>
                </a:solidFill>
                <a:latin typeface="Times New Roman"/>
                <a:ea typeface="Times New Roman"/>
                <a:cs typeface="Times New Roman"/>
              </a:rPr>
              <a:t>“How can this be?” Nicodemus asked. </a:t>
            </a:r>
            <a:endParaRPr lang="en-AU" sz="3000" dirty="0">
              <a:solidFill>
                <a:srgbClr val="FFFFFF"/>
              </a:solidFill>
              <a:latin typeface="Times New Roman"/>
              <a:cs typeface="Times New Roman"/>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895" y="121196"/>
            <a:ext cx="9144000" cy="5509200"/>
          </a:xfrm>
          <a:prstGeom prst="rect">
            <a:avLst/>
          </a:prstGeom>
        </p:spPr>
        <p:txBody>
          <a:bodyPr wrap="square">
            <a:spAutoFit/>
          </a:bodyPr>
          <a:lstStyle/>
          <a:p>
            <a:r>
              <a:rPr lang="en-US" sz="3200" baseline="30000" dirty="0">
                <a:solidFill>
                  <a:srgbClr val="FFFFFF"/>
                </a:solidFill>
                <a:latin typeface="Times New Roman"/>
                <a:ea typeface="Times New Roman"/>
                <a:cs typeface="Times New Roman"/>
              </a:rPr>
              <a:t>10 </a:t>
            </a:r>
            <a:r>
              <a:rPr lang="en-US" sz="3200" dirty="0">
                <a:solidFill>
                  <a:srgbClr val="FFFFFF"/>
                </a:solidFill>
                <a:latin typeface="Times New Roman"/>
                <a:ea typeface="Times New Roman"/>
                <a:cs typeface="Times New Roman"/>
              </a:rPr>
              <a:t>“You are Israel’s teacher,” said Jesus, “and do you not understand these things? </a:t>
            </a:r>
            <a:r>
              <a:rPr lang="en-US" sz="3200" baseline="30000" dirty="0">
                <a:solidFill>
                  <a:srgbClr val="FFFFFF"/>
                </a:solidFill>
                <a:latin typeface="Times New Roman"/>
                <a:ea typeface="Times New Roman"/>
                <a:cs typeface="Times New Roman"/>
              </a:rPr>
              <a:t> 11 </a:t>
            </a:r>
            <a:r>
              <a:rPr lang="en-US" sz="3200" dirty="0">
                <a:solidFill>
                  <a:srgbClr val="FFFFFF"/>
                </a:solidFill>
                <a:latin typeface="Times New Roman"/>
                <a:ea typeface="Times New Roman"/>
                <a:cs typeface="Times New Roman"/>
              </a:rPr>
              <a:t>I tell you the truth, we speak of what we know, and we testify to what we have seen, but still you people do not accept our testimony. </a:t>
            </a:r>
            <a:r>
              <a:rPr lang="en-US" sz="3200" baseline="30000" dirty="0">
                <a:solidFill>
                  <a:srgbClr val="FFFFFF"/>
                </a:solidFill>
                <a:latin typeface="Times New Roman"/>
                <a:ea typeface="Times New Roman"/>
                <a:cs typeface="Times New Roman"/>
              </a:rPr>
              <a:t> 12 </a:t>
            </a:r>
            <a:r>
              <a:rPr lang="en-US" sz="3200" dirty="0">
                <a:solidFill>
                  <a:srgbClr val="FFFFFF"/>
                </a:solidFill>
                <a:latin typeface="Times New Roman"/>
                <a:ea typeface="Times New Roman"/>
                <a:cs typeface="Times New Roman"/>
              </a:rPr>
              <a:t>I have spoken to you of earthly things and you do not believe; how then will you believe if I speak of heavenly things? </a:t>
            </a:r>
            <a:r>
              <a:rPr lang="en-US" sz="3200" baseline="30000" dirty="0">
                <a:solidFill>
                  <a:srgbClr val="FFFFFF"/>
                </a:solidFill>
                <a:latin typeface="Times New Roman"/>
                <a:ea typeface="Times New Roman"/>
                <a:cs typeface="Times New Roman"/>
              </a:rPr>
              <a:t> 13 </a:t>
            </a:r>
            <a:r>
              <a:rPr lang="en-US" sz="3200" dirty="0">
                <a:solidFill>
                  <a:srgbClr val="FFFFFF"/>
                </a:solidFill>
                <a:latin typeface="Times New Roman"/>
                <a:ea typeface="Times New Roman"/>
                <a:cs typeface="Times New Roman"/>
              </a:rPr>
              <a:t>No one has ever gone into heaven except the one who came from heaven—the Son of Man. </a:t>
            </a:r>
            <a:r>
              <a:rPr lang="en-US" sz="3200" baseline="30000" dirty="0">
                <a:solidFill>
                  <a:srgbClr val="FFFFFF"/>
                </a:solidFill>
                <a:latin typeface="Times New Roman"/>
                <a:ea typeface="Times New Roman"/>
                <a:cs typeface="Times New Roman"/>
              </a:rPr>
              <a:t> 14 </a:t>
            </a:r>
            <a:r>
              <a:rPr lang="en-US" sz="3200" dirty="0">
                <a:solidFill>
                  <a:srgbClr val="FFFFFF"/>
                </a:solidFill>
                <a:latin typeface="Times New Roman"/>
                <a:ea typeface="Times New Roman"/>
                <a:cs typeface="Times New Roman"/>
              </a:rPr>
              <a:t>Just as Moses lifted up the snake in the desert, so the Son of Man must be lifted up, </a:t>
            </a:r>
            <a:r>
              <a:rPr lang="en-US" sz="3200" baseline="30000" dirty="0">
                <a:solidFill>
                  <a:srgbClr val="FFFFFF"/>
                </a:solidFill>
                <a:latin typeface="Times New Roman"/>
                <a:ea typeface="Times New Roman"/>
                <a:cs typeface="Times New Roman"/>
              </a:rPr>
              <a:t> 15 </a:t>
            </a:r>
            <a:r>
              <a:rPr lang="en-US" sz="3200" dirty="0">
                <a:solidFill>
                  <a:srgbClr val="FFFFFF"/>
                </a:solidFill>
                <a:latin typeface="Times New Roman"/>
                <a:ea typeface="Times New Roman"/>
                <a:cs typeface="Times New Roman"/>
              </a:rPr>
              <a:t>that everyone who believes in him may have eternal life. </a:t>
            </a:r>
            <a:endParaRPr lang="en-AU" sz="3000" dirty="0">
              <a:solidFill>
                <a:srgbClr val="FFFFFF"/>
              </a:solidFill>
              <a:latin typeface="Times New Roman"/>
              <a:cs typeface="Times New Roman"/>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21196"/>
            <a:ext cx="9144000" cy="5493812"/>
          </a:xfrm>
          <a:prstGeom prst="rect">
            <a:avLst/>
          </a:prstGeom>
        </p:spPr>
        <p:txBody>
          <a:bodyPr wrap="square">
            <a:spAutoFit/>
          </a:bodyPr>
          <a:lstStyle/>
          <a:p>
            <a:r>
              <a:rPr lang="en-US" sz="2700" baseline="30000" dirty="0">
                <a:solidFill>
                  <a:srgbClr val="FFFFFF"/>
                </a:solidFill>
                <a:latin typeface="Times New Roman"/>
                <a:ea typeface="Times New Roman"/>
                <a:cs typeface="Times New Roman"/>
              </a:rPr>
              <a:t>16 </a:t>
            </a:r>
            <a:r>
              <a:rPr lang="en-US" sz="2700" dirty="0">
                <a:solidFill>
                  <a:srgbClr val="FFFFFF"/>
                </a:solidFill>
                <a:latin typeface="Times New Roman"/>
                <a:ea typeface="Times New Roman"/>
                <a:cs typeface="Times New Roman"/>
              </a:rPr>
              <a:t>“For God so loved the world that he gave his one and only Son, that whoever believes in him shall not perish but have eternal life. </a:t>
            </a:r>
            <a:r>
              <a:rPr lang="en-US" sz="2700" baseline="30000" dirty="0">
                <a:solidFill>
                  <a:srgbClr val="FFFFFF"/>
                </a:solidFill>
                <a:latin typeface="Times New Roman"/>
                <a:ea typeface="Times New Roman"/>
                <a:cs typeface="Times New Roman"/>
              </a:rPr>
              <a:t> 17 </a:t>
            </a:r>
            <a:r>
              <a:rPr lang="en-US" sz="2700" dirty="0">
                <a:solidFill>
                  <a:srgbClr val="FFFFFF"/>
                </a:solidFill>
                <a:latin typeface="Times New Roman"/>
                <a:ea typeface="Times New Roman"/>
                <a:cs typeface="Times New Roman"/>
              </a:rPr>
              <a:t>For God did not send his Son into the world to condemn the world, but to save the world through him. </a:t>
            </a:r>
            <a:r>
              <a:rPr lang="en-US" sz="2700" baseline="30000" dirty="0">
                <a:solidFill>
                  <a:srgbClr val="FFFFFF"/>
                </a:solidFill>
                <a:latin typeface="Times New Roman"/>
                <a:ea typeface="Times New Roman"/>
                <a:cs typeface="Times New Roman"/>
              </a:rPr>
              <a:t> 18 </a:t>
            </a:r>
            <a:r>
              <a:rPr lang="en-US" sz="2700" dirty="0">
                <a:solidFill>
                  <a:srgbClr val="FFFFFF"/>
                </a:solidFill>
                <a:latin typeface="Times New Roman"/>
                <a:ea typeface="Times New Roman"/>
                <a:cs typeface="Times New Roman"/>
              </a:rPr>
              <a:t>Whoever believes in him is not condemned, but whoever does not believe stands condemned already because he has not believed in the name of God’s one and only Son. </a:t>
            </a:r>
            <a:r>
              <a:rPr lang="en-US" sz="2700" baseline="30000" dirty="0">
                <a:solidFill>
                  <a:srgbClr val="FFFFFF"/>
                </a:solidFill>
                <a:latin typeface="Times New Roman"/>
                <a:ea typeface="Times New Roman"/>
                <a:cs typeface="Times New Roman"/>
              </a:rPr>
              <a:t> 19 </a:t>
            </a:r>
            <a:r>
              <a:rPr lang="en-US" sz="2700" dirty="0">
                <a:solidFill>
                  <a:srgbClr val="FFFFFF"/>
                </a:solidFill>
                <a:latin typeface="Times New Roman"/>
                <a:ea typeface="Times New Roman"/>
                <a:cs typeface="Times New Roman"/>
              </a:rPr>
              <a:t>This is the verdict: Light has come into the world, but men loved darkness instead of light because their deeds were evil. </a:t>
            </a:r>
            <a:r>
              <a:rPr lang="en-US" sz="2700" baseline="30000" dirty="0">
                <a:solidFill>
                  <a:srgbClr val="FFFFFF"/>
                </a:solidFill>
                <a:latin typeface="Times New Roman"/>
                <a:ea typeface="Times New Roman"/>
                <a:cs typeface="Times New Roman"/>
              </a:rPr>
              <a:t> 20 </a:t>
            </a:r>
            <a:r>
              <a:rPr lang="en-US" sz="2700" dirty="0">
                <a:solidFill>
                  <a:srgbClr val="FFFFFF"/>
                </a:solidFill>
                <a:latin typeface="Times New Roman"/>
                <a:ea typeface="Times New Roman"/>
                <a:cs typeface="Times New Roman"/>
              </a:rPr>
              <a:t>Everyone who does evil hates the light, and will not come into the light for fear that his deeds will be exposed. </a:t>
            </a:r>
            <a:r>
              <a:rPr lang="en-US" sz="2700" baseline="30000" dirty="0">
                <a:solidFill>
                  <a:srgbClr val="FFFFFF"/>
                </a:solidFill>
                <a:latin typeface="Times New Roman"/>
                <a:ea typeface="Times New Roman"/>
                <a:cs typeface="Times New Roman"/>
              </a:rPr>
              <a:t> 21 </a:t>
            </a:r>
            <a:r>
              <a:rPr lang="en-US" sz="2700" dirty="0">
                <a:solidFill>
                  <a:srgbClr val="FFFFFF"/>
                </a:solidFill>
                <a:latin typeface="Times New Roman"/>
                <a:ea typeface="Times New Roman"/>
                <a:cs typeface="Times New Roman"/>
              </a:rPr>
              <a:t>But whoever lives by the truth comes into the light, so that it may be seen plainly that what he has done has been done through God.” </a:t>
            </a:r>
            <a:endParaRPr lang="en-AU" sz="2700" dirty="0">
              <a:solidFill>
                <a:srgbClr val="FFFFFF"/>
              </a:solidFill>
              <a:latin typeface="Times New Roman"/>
              <a:cs typeface="Times New Roman"/>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362200" y="1790700"/>
            <a:ext cx="4337834" cy="3587750"/>
          </a:xfrm>
          <a:prstGeom prst="rect">
            <a:avLst/>
          </a:prstGeom>
        </p:spPr>
      </p:pic>
      <p:sp>
        <p:nvSpPr>
          <p:cNvPr id="3" name="Rectangle 2"/>
          <p:cNvSpPr/>
          <p:nvPr/>
        </p:nvSpPr>
        <p:spPr>
          <a:xfrm>
            <a:off x="530617" y="697260"/>
            <a:ext cx="8001000" cy="769441"/>
          </a:xfrm>
          <a:prstGeom prst="rect">
            <a:avLst/>
          </a:prstGeom>
          <a:noFill/>
        </p:spPr>
        <p:txBody>
          <a:bodyPr wrap="square" lIns="91440" tIns="45720" rIns="91440" bIns="45720">
            <a:spAutoFit/>
          </a:bodyPr>
          <a:lstStyle/>
          <a:p>
            <a:r>
              <a:rPr lang="en-AU" sz="4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The Born Again </a:t>
            </a:r>
            <a:r>
              <a:rPr lang="en-US" sz="4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Christ</a:t>
            </a:r>
            <a:r>
              <a:rPr lang="en-AU" sz="4400" b="1" dirty="0" err="1">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ian</a:t>
            </a:r>
            <a:r>
              <a:rPr lang="en-US" sz="4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endParaRPr lang="en-AU" sz="4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alphaModFix amt="48000"/>
          </a:blip>
          <a:stretch>
            <a:fillRect/>
          </a:stretch>
        </p:blipFill>
        <p:spPr>
          <a:xfrm>
            <a:off x="0" y="-1138848"/>
            <a:ext cx="9138465" cy="6853848"/>
          </a:xfrm>
          <a:prstGeom prst="rect">
            <a:avLst/>
          </a:prstGeom>
        </p:spPr>
      </p:pic>
      <p:sp>
        <p:nvSpPr>
          <p:cNvPr id="2" name="Rectangle 1"/>
          <p:cNvSpPr/>
          <p:nvPr/>
        </p:nvSpPr>
        <p:spPr>
          <a:xfrm>
            <a:off x="129616" y="44797"/>
            <a:ext cx="2667000" cy="769441"/>
          </a:xfrm>
          <a:prstGeom prst="rect">
            <a:avLst/>
          </a:prstGeom>
          <a:noFill/>
        </p:spPr>
        <p:txBody>
          <a:bodyPr wrap="square" lIns="91440" tIns="45720" rIns="91440" bIns="45720">
            <a:spAutoFit/>
          </a:bodyPr>
          <a:lstStyle/>
          <a:p>
            <a:r>
              <a:rPr lang="en-AU" sz="4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The Truth:</a:t>
            </a:r>
            <a:endParaRPr lang="en-AU" sz="32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8" name="TextBox 7"/>
          <p:cNvSpPr txBox="1"/>
          <p:nvPr/>
        </p:nvSpPr>
        <p:spPr>
          <a:xfrm>
            <a:off x="108765" y="3649588"/>
            <a:ext cx="9029700" cy="1938992"/>
          </a:xfrm>
          <a:prstGeom prst="rect">
            <a:avLst/>
          </a:prstGeom>
          <a:noFill/>
        </p:spPr>
        <p:txBody>
          <a:bodyPr wrap="square" rtlCol="0">
            <a:spAutoFit/>
          </a:bodyPr>
          <a:lstStyle/>
          <a:p>
            <a:pPr algn="ctr"/>
            <a:r>
              <a:rPr lang="en-AU" sz="4000" dirty="0">
                <a:solidFill>
                  <a:srgbClr val="FFFFFF"/>
                </a:solidFill>
                <a:latin typeface="Times New Roman"/>
                <a:cs typeface="Times New Roman"/>
              </a:rPr>
              <a:t>Living in a </a:t>
            </a:r>
            <a:r>
              <a:rPr lang="en-US" sz="4000" dirty="0">
                <a:solidFill>
                  <a:srgbClr val="FFFFFF"/>
                </a:solidFill>
                <a:latin typeface="Times New Roman"/>
                <a:cs typeface="Times New Roman"/>
              </a:rPr>
              <a:t>Christ</a:t>
            </a:r>
            <a:r>
              <a:rPr lang="en-AU" sz="4000" dirty="0" err="1">
                <a:solidFill>
                  <a:srgbClr val="FFFFFF"/>
                </a:solidFill>
                <a:latin typeface="Times New Roman"/>
                <a:cs typeface="Times New Roman"/>
              </a:rPr>
              <a:t>ian</a:t>
            </a:r>
            <a:r>
              <a:rPr lang="en-AU" sz="4000" dirty="0">
                <a:solidFill>
                  <a:srgbClr val="FFFFFF"/>
                </a:solidFill>
                <a:latin typeface="Times New Roman"/>
                <a:cs typeface="Times New Roman"/>
              </a:rPr>
              <a:t> country doesn’t make you a </a:t>
            </a:r>
            <a:r>
              <a:rPr lang="en-US" sz="4000" dirty="0">
                <a:solidFill>
                  <a:srgbClr val="FFFFFF"/>
                </a:solidFill>
                <a:latin typeface="Times New Roman"/>
                <a:cs typeface="Times New Roman"/>
              </a:rPr>
              <a:t>Christ</a:t>
            </a:r>
            <a:r>
              <a:rPr lang="en-AU" sz="4000" dirty="0" err="1">
                <a:solidFill>
                  <a:srgbClr val="FFFFFF"/>
                </a:solidFill>
                <a:latin typeface="Times New Roman"/>
                <a:cs typeface="Times New Roman"/>
              </a:rPr>
              <a:t>ian</a:t>
            </a:r>
            <a:r>
              <a:rPr lang="en-AU" sz="4000" dirty="0">
                <a:solidFill>
                  <a:srgbClr val="FFFFFF"/>
                </a:solidFill>
                <a:latin typeface="Times New Roman"/>
                <a:cs typeface="Times New Roman"/>
              </a:rPr>
              <a:t> any more than living in a shearing shed will make you a sheep.</a:t>
            </a:r>
            <a:endParaRPr lang="en-AU" sz="4000" dirty="0">
              <a:solidFill>
                <a:srgbClr val="FFFFFF"/>
              </a:solidFill>
              <a:latin typeface="Times New Roman"/>
              <a:cs typeface="Times New Roman"/>
            </a:endParaRPr>
          </a:p>
        </p:txBody>
      </p:sp>
      <p:sp>
        <p:nvSpPr>
          <p:cNvPr id="11" name="Rectangle 10"/>
          <p:cNvSpPr/>
          <p:nvPr/>
        </p:nvSpPr>
        <p:spPr>
          <a:xfrm>
            <a:off x="2123728" y="829073"/>
            <a:ext cx="6743700" cy="1077218"/>
          </a:xfrm>
          <a:prstGeom prst="rect">
            <a:avLst/>
          </a:prstGeom>
        </p:spPr>
        <p:txBody>
          <a:bodyPr wrap="square">
            <a:spAutoFit/>
          </a:bodyPr>
          <a:lstStyle/>
          <a:p>
            <a:pPr lvl="0" algn="ctr"/>
            <a:r>
              <a:rPr lang="en-AU" sz="3200" b="1" dirty="0">
                <a:ln w="900" cmpd="sng">
                  <a:solidFill>
                    <a:srgbClr val="4F81BD">
                      <a:satMod val="190000"/>
                      <a:alpha val="55000"/>
                    </a:srgbClr>
                  </a:solidFill>
                  <a:prstDash val="solid"/>
                </a:ln>
                <a:solidFill>
                  <a:srgbClr val="4F81BD">
                    <a:satMod val="200000"/>
                    <a:tint val="3000"/>
                  </a:srgbClr>
                </a:solidFill>
                <a:effectLst>
                  <a:innerShdw blurRad="101600" dist="76200" dir="5400000">
                    <a:srgbClr val="4F81BD">
                      <a:satMod val="190000"/>
                      <a:tint val="100000"/>
                      <a:alpha val="74000"/>
                    </a:srgbClr>
                  </a:innerShdw>
                </a:effectLst>
              </a:rPr>
              <a:t>no one can see the </a:t>
            </a:r>
            <a:r>
              <a:rPr lang="en-US" sz="3200" b="1" dirty="0">
                <a:ln w="900" cmpd="sng">
                  <a:solidFill>
                    <a:srgbClr val="4F81BD">
                      <a:satMod val="190000"/>
                      <a:alpha val="55000"/>
                    </a:srgbClr>
                  </a:solidFill>
                  <a:prstDash val="solid"/>
                </a:ln>
                <a:solidFill>
                  <a:srgbClr val="4F81BD">
                    <a:satMod val="200000"/>
                    <a:tint val="3000"/>
                  </a:srgbClr>
                </a:solidFill>
                <a:effectLst>
                  <a:innerShdw blurRad="101600" dist="76200" dir="5400000">
                    <a:srgbClr val="4F81BD">
                      <a:satMod val="190000"/>
                      <a:tint val="100000"/>
                      <a:alpha val="74000"/>
                    </a:srgbClr>
                  </a:innerShdw>
                </a:effectLst>
              </a:rPr>
              <a:t>Kingdom of God</a:t>
            </a:r>
            <a:r>
              <a:rPr lang="en-AU" sz="3200" b="1" dirty="0">
                <a:ln w="900" cmpd="sng">
                  <a:solidFill>
                    <a:srgbClr val="4F81BD">
                      <a:satMod val="190000"/>
                      <a:alpha val="55000"/>
                    </a:srgbClr>
                  </a:solidFill>
                  <a:prstDash val="solid"/>
                </a:ln>
                <a:solidFill>
                  <a:srgbClr val="4F81BD">
                    <a:satMod val="200000"/>
                    <a:tint val="3000"/>
                  </a:srgbClr>
                </a:solidFill>
                <a:effectLst>
                  <a:innerShdw blurRad="101600" dist="76200" dir="5400000">
                    <a:srgbClr val="4F81BD">
                      <a:satMod val="190000"/>
                      <a:tint val="100000"/>
                      <a:alpha val="74000"/>
                    </a:srgbClr>
                  </a:innerShdw>
                </a:effectLst>
              </a:rPr>
              <a:t> unless he is born again</a:t>
            </a:r>
            <a:endParaRPr lang="en-AU" sz="3200" b="1" dirty="0">
              <a:ln w="900" cmpd="sng">
                <a:solidFill>
                  <a:srgbClr val="4F81BD">
                    <a:satMod val="190000"/>
                    <a:alpha val="55000"/>
                  </a:srgbClr>
                </a:solidFill>
                <a:prstDash val="solid"/>
              </a:ln>
              <a:solidFill>
                <a:srgbClr val="4F81BD">
                  <a:satMod val="200000"/>
                  <a:tint val="3000"/>
                </a:srgbClr>
              </a:solidFill>
              <a:effectLst>
                <a:innerShdw blurRad="101600" dist="76200" dir="5400000">
                  <a:srgbClr val="4F81BD">
                    <a:satMod val="190000"/>
                    <a:tint val="100000"/>
                    <a:alpha val="74000"/>
                  </a:srgbClr>
                </a:inn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animEffect transition="in" filter="fade">
                                      <p:cBhvr>
                                        <p:cTn id="9" dur="3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496" y="-85143"/>
            <a:ext cx="2667000" cy="769441"/>
          </a:xfrm>
          <a:prstGeom prst="rect">
            <a:avLst/>
          </a:prstGeom>
          <a:noFill/>
        </p:spPr>
        <p:txBody>
          <a:bodyPr wrap="square" lIns="91440" tIns="45720" rIns="91440" bIns="45720">
            <a:spAutoFit/>
          </a:bodyPr>
          <a:lstStyle/>
          <a:p>
            <a:r>
              <a:rPr lang="en-AU" sz="4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The Truth:</a:t>
            </a:r>
            <a:endParaRPr lang="en-AU" sz="32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8" name="TextBox 7"/>
          <p:cNvSpPr txBox="1"/>
          <p:nvPr/>
        </p:nvSpPr>
        <p:spPr>
          <a:xfrm>
            <a:off x="683568" y="1162361"/>
            <a:ext cx="7391400" cy="1815882"/>
          </a:xfrm>
          <a:prstGeom prst="rect">
            <a:avLst/>
          </a:prstGeom>
          <a:noFill/>
          <a:ln w="28575" cmpd="sng">
            <a:solidFill>
              <a:schemeClr val="bg1"/>
            </a:solidFill>
          </a:ln>
        </p:spPr>
        <p:txBody>
          <a:bodyPr wrap="square" rtlCol="0">
            <a:spAutoFit/>
          </a:bodyPr>
          <a:lstStyle/>
          <a:p>
            <a:pPr algn="ctr"/>
            <a:r>
              <a:rPr lang="en-AU" sz="2800" dirty="0">
                <a:solidFill>
                  <a:srgbClr val="FFFFFF"/>
                </a:solidFill>
                <a:latin typeface="Times New Roman"/>
                <a:cs typeface="Times New Roman"/>
              </a:rPr>
              <a:t>Growing up in the church ≠ being born again</a:t>
            </a:r>
          </a:p>
          <a:p>
            <a:pPr algn="ctr"/>
            <a:r>
              <a:rPr lang="en-AU" sz="2800" dirty="0">
                <a:solidFill>
                  <a:srgbClr val="FFFFFF"/>
                </a:solidFill>
                <a:latin typeface="Times New Roman"/>
                <a:cs typeface="Times New Roman"/>
              </a:rPr>
              <a:t>Having </a:t>
            </a:r>
            <a:r>
              <a:rPr lang="en-US" sz="2800" dirty="0">
                <a:solidFill>
                  <a:srgbClr val="FFFFFF"/>
                </a:solidFill>
                <a:latin typeface="Times New Roman"/>
                <a:cs typeface="Times New Roman"/>
              </a:rPr>
              <a:t>Christ</a:t>
            </a:r>
            <a:r>
              <a:rPr lang="en-AU" sz="2800" dirty="0" err="1">
                <a:solidFill>
                  <a:srgbClr val="FFFFFF"/>
                </a:solidFill>
                <a:latin typeface="Times New Roman"/>
                <a:cs typeface="Times New Roman"/>
              </a:rPr>
              <a:t>ian</a:t>
            </a:r>
            <a:r>
              <a:rPr lang="en-AU" sz="2800" dirty="0">
                <a:solidFill>
                  <a:srgbClr val="FFFFFF"/>
                </a:solidFill>
                <a:latin typeface="Times New Roman"/>
                <a:cs typeface="Times New Roman"/>
              </a:rPr>
              <a:t> parents ≠ being born again</a:t>
            </a:r>
          </a:p>
          <a:p>
            <a:pPr algn="ctr"/>
            <a:r>
              <a:rPr lang="en-AU" sz="2800" dirty="0">
                <a:solidFill>
                  <a:srgbClr val="FFFFFF"/>
                </a:solidFill>
                <a:latin typeface="Times New Roman"/>
                <a:cs typeface="Times New Roman"/>
              </a:rPr>
              <a:t>Going to church every Sunday ≠ being born again</a:t>
            </a:r>
          </a:p>
          <a:p>
            <a:pPr algn="ctr"/>
            <a:r>
              <a:rPr lang="en-AU" sz="2800" dirty="0">
                <a:solidFill>
                  <a:srgbClr val="FFFFFF"/>
                </a:solidFill>
                <a:latin typeface="Times New Roman"/>
                <a:cs typeface="Times New Roman"/>
              </a:rPr>
              <a:t>Being a good person ≠ being born again</a:t>
            </a:r>
            <a:endParaRPr lang="en-AU" sz="2800" dirty="0">
              <a:solidFill>
                <a:srgbClr val="FFFFFF"/>
              </a:solidFill>
              <a:latin typeface="Times New Roman"/>
              <a:cs typeface="Times New Roman"/>
            </a:endParaRPr>
          </a:p>
        </p:txBody>
      </p:sp>
      <p:sp>
        <p:nvSpPr>
          <p:cNvPr id="9" name="Rectangle 8"/>
          <p:cNvSpPr/>
          <p:nvPr/>
        </p:nvSpPr>
        <p:spPr>
          <a:xfrm>
            <a:off x="223101" y="2958471"/>
            <a:ext cx="8874487" cy="954107"/>
          </a:xfrm>
          <a:prstGeom prst="rect">
            <a:avLst/>
          </a:prstGeom>
        </p:spPr>
        <p:txBody>
          <a:bodyPr wrap="square">
            <a:spAutoFit/>
          </a:bodyPr>
          <a:lstStyle/>
          <a:p>
            <a:pPr algn="ctr"/>
            <a:r>
              <a:rPr lang="en-AU" sz="2800" dirty="0">
                <a:solidFill>
                  <a:srgbClr val="FFFF00"/>
                </a:solidFill>
                <a:latin typeface="Times New Roman"/>
                <a:cs typeface="Times New Roman"/>
              </a:rPr>
              <a:t>Being born again is not a test of having one definitive moment – It is </a:t>
            </a:r>
            <a:r>
              <a:rPr lang="en-AU" sz="2800" dirty="0" smtClean="0">
                <a:solidFill>
                  <a:srgbClr val="FFFF00"/>
                </a:solidFill>
                <a:latin typeface="Times New Roman"/>
                <a:cs typeface="Times New Roman"/>
              </a:rPr>
              <a:t>the evidence </a:t>
            </a:r>
            <a:r>
              <a:rPr lang="en-AU" sz="2800" dirty="0">
                <a:solidFill>
                  <a:srgbClr val="FFFF00"/>
                </a:solidFill>
                <a:latin typeface="Times New Roman"/>
                <a:cs typeface="Times New Roman"/>
              </a:rPr>
              <a:t>of the </a:t>
            </a:r>
            <a:r>
              <a:rPr lang="en-AU" sz="2800" smtClean="0">
                <a:solidFill>
                  <a:srgbClr val="FFFF00"/>
                </a:solidFill>
                <a:latin typeface="Times New Roman"/>
                <a:cs typeface="Times New Roman"/>
              </a:rPr>
              <a:t>Spirit within</a:t>
            </a:r>
            <a:endParaRPr lang="en-AU" sz="2800" dirty="0">
              <a:solidFill>
                <a:srgbClr val="FFFF00"/>
              </a:solidFill>
              <a:latin typeface="Times New Roman"/>
              <a:cs typeface="Times New Roman"/>
            </a:endParaRPr>
          </a:p>
        </p:txBody>
      </p:sp>
      <p:sp>
        <p:nvSpPr>
          <p:cNvPr id="11" name="Rectangle 10"/>
          <p:cNvSpPr/>
          <p:nvPr/>
        </p:nvSpPr>
        <p:spPr>
          <a:xfrm>
            <a:off x="2667000" y="0"/>
            <a:ext cx="6743700" cy="1077218"/>
          </a:xfrm>
          <a:prstGeom prst="rect">
            <a:avLst/>
          </a:prstGeom>
        </p:spPr>
        <p:txBody>
          <a:bodyPr wrap="square">
            <a:spAutoFit/>
          </a:bodyPr>
          <a:lstStyle/>
          <a:p>
            <a:pPr lvl="0" algn="ctr"/>
            <a:r>
              <a:rPr lang="en-AU" sz="3200" b="1" dirty="0">
                <a:ln w="900" cmpd="sng">
                  <a:solidFill>
                    <a:srgbClr val="4F81BD">
                      <a:satMod val="190000"/>
                      <a:alpha val="55000"/>
                    </a:srgbClr>
                  </a:solidFill>
                  <a:prstDash val="solid"/>
                </a:ln>
                <a:solidFill>
                  <a:srgbClr val="4F81BD">
                    <a:satMod val="200000"/>
                    <a:tint val="3000"/>
                  </a:srgbClr>
                </a:solidFill>
                <a:effectLst>
                  <a:innerShdw blurRad="101600" dist="76200" dir="5400000">
                    <a:srgbClr val="4F81BD">
                      <a:satMod val="190000"/>
                      <a:tint val="100000"/>
                      <a:alpha val="74000"/>
                    </a:srgbClr>
                  </a:innerShdw>
                </a:effectLst>
              </a:rPr>
              <a:t>no one can see the </a:t>
            </a:r>
            <a:r>
              <a:rPr lang="en-US" sz="3200" b="1" dirty="0">
                <a:ln w="900" cmpd="sng">
                  <a:solidFill>
                    <a:srgbClr val="4F81BD">
                      <a:satMod val="190000"/>
                      <a:alpha val="55000"/>
                    </a:srgbClr>
                  </a:solidFill>
                  <a:prstDash val="solid"/>
                </a:ln>
                <a:solidFill>
                  <a:srgbClr val="4F81BD">
                    <a:satMod val="200000"/>
                    <a:tint val="3000"/>
                  </a:srgbClr>
                </a:solidFill>
                <a:effectLst>
                  <a:innerShdw blurRad="101600" dist="76200" dir="5400000">
                    <a:srgbClr val="4F81BD">
                      <a:satMod val="190000"/>
                      <a:tint val="100000"/>
                      <a:alpha val="74000"/>
                    </a:srgbClr>
                  </a:innerShdw>
                </a:effectLst>
              </a:rPr>
              <a:t>Kingdom of God</a:t>
            </a:r>
            <a:r>
              <a:rPr lang="en-AU" sz="3200" b="1" dirty="0">
                <a:ln w="900" cmpd="sng">
                  <a:solidFill>
                    <a:srgbClr val="4F81BD">
                      <a:satMod val="190000"/>
                      <a:alpha val="55000"/>
                    </a:srgbClr>
                  </a:solidFill>
                  <a:prstDash val="solid"/>
                </a:ln>
                <a:solidFill>
                  <a:srgbClr val="4F81BD">
                    <a:satMod val="200000"/>
                    <a:tint val="3000"/>
                  </a:srgbClr>
                </a:solidFill>
                <a:effectLst>
                  <a:innerShdw blurRad="101600" dist="76200" dir="5400000">
                    <a:srgbClr val="4F81BD">
                      <a:satMod val="190000"/>
                      <a:tint val="100000"/>
                      <a:alpha val="74000"/>
                    </a:srgbClr>
                  </a:innerShdw>
                </a:effectLst>
              </a:rPr>
              <a:t> unless he is born again</a:t>
            </a:r>
            <a:endParaRPr lang="en-AU" sz="3200" b="1" dirty="0">
              <a:ln w="900" cmpd="sng">
                <a:solidFill>
                  <a:srgbClr val="4F81BD">
                    <a:satMod val="190000"/>
                    <a:alpha val="55000"/>
                  </a:srgbClr>
                </a:solidFill>
                <a:prstDash val="solid"/>
              </a:ln>
              <a:solidFill>
                <a:srgbClr val="4F81BD">
                  <a:satMod val="200000"/>
                  <a:tint val="3000"/>
                </a:srgbClr>
              </a:solidFill>
              <a:effectLst>
                <a:innerShdw blurRad="101600" dist="76200" dir="5400000">
                  <a:srgbClr val="4F81BD">
                    <a:satMod val="190000"/>
                    <a:tint val="100000"/>
                    <a:alpha val="74000"/>
                  </a:srgbClr>
                </a:innerShdw>
              </a:effectLst>
            </a:endParaRPr>
          </a:p>
        </p:txBody>
      </p:sp>
      <p:sp>
        <p:nvSpPr>
          <p:cNvPr id="15" name="TextBox 14"/>
          <p:cNvSpPr txBox="1"/>
          <p:nvPr/>
        </p:nvSpPr>
        <p:spPr>
          <a:xfrm>
            <a:off x="145495" y="3912578"/>
            <a:ext cx="9029700" cy="1815882"/>
          </a:xfrm>
          <a:prstGeom prst="rect">
            <a:avLst/>
          </a:prstGeom>
          <a:noFill/>
        </p:spPr>
        <p:txBody>
          <a:bodyPr wrap="square" rtlCol="0">
            <a:spAutoFit/>
          </a:bodyPr>
          <a:lstStyle/>
          <a:p>
            <a:pPr marL="266700" indent="-266700">
              <a:buFont typeface="Arial"/>
              <a:buChar char="•"/>
            </a:pPr>
            <a:r>
              <a:rPr lang="en-AU" sz="2800" dirty="0">
                <a:solidFill>
                  <a:srgbClr val="FFFF00"/>
                </a:solidFill>
                <a:latin typeface="Times New Roman"/>
                <a:cs typeface="Times New Roman"/>
              </a:rPr>
              <a:t>born of water </a:t>
            </a:r>
            <a:r>
              <a:rPr lang="en-AU" sz="2800" dirty="0">
                <a:solidFill>
                  <a:schemeClr val="bg1"/>
                </a:solidFill>
                <a:latin typeface="Times New Roman"/>
                <a:cs typeface="Times New Roman"/>
              </a:rPr>
              <a:t>(baptism </a:t>
            </a:r>
            <a:r>
              <a:rPr lang="en-US" sz="2800" dirty="0">
                <a:solidFill>
                  <a:schemeClr val="bg1"/>
                </a:solidFill>
                <a:latin typeface="Times New Roman"/>
                <a:cs typeface="Times New Roman"/>
              </a:rPr>
              <a:t>–</a:t>
            </a:r>
            <a:r>
              <a:rPr lang="en-AU" sz="2800" dirty="0">
                <a:solidFill>
                  <a:schemeClr val="bg1"/>
                </a:solidFill>
                <a:latin typeface="Times New Roman"/>
                <a:cs typeface="Times New Roman"/>
              </a:rPr>
              <a:t> repentance of sin, </a:t>
            </a:r>
            <a:r>
              <a:rPr lang="en-AU" sz="2800" u="sng" dirty="0">
                <a:solidFill>
                  <a:schemeClr val="bg1"/>
                </a:solidFill>
                <a:latin typeface="Times New Roman"/>
                <a:cs typeface="Times New Roman"/>
              </a:rPr>
              <a:t>and </a:t>
            </a:r>
            <a:r>
              <a:rPr lang="en-AU" sz="2800" dirty="0">
                <a:solidFill>
                  <a:schemeClr val="bg1"/>
                </a:solidFill>
                <a:latin typeface="Times New Roman"/>
                <a:cs typeface="Times New Roman"/>
              </a:rPr>
              <a:t>water and Spirit are a unified concept [living water])</a:t>
            </a:r>
          </a:p>
          <a:p>
            <a:pPr marL="266700" indent="-266700">
              <a:buFont typeface="Arial"/>
              <a:buChar char="•"/>
            </a:pPr>
            <a:r>
              <a:rPr lang="en-AU" sz="2800" dirty="0">
                <a:solidFill>
                  <a:srgbClr val="FFFF00"/>
                </a:solidFill>
                <a:latin typeface="Times New Roman"/>
                <a:cs typeface="Times New Roman"/>
              </a:rPr>
              <a:t>being born again is being born into the </a:t>
            </a:r>
            <a:r>
              <a:rPr lang="en-US" sz="2800" dirty="0">
                <a:solidFill>
                  <a:srgbClr val="FFFF00"/>
                </a:solidFill>
                <a:latin typeface="Times New Roman"/>
                <a:cs typeface="Times New Roman"/>
              </a:rPr>
              <a:t>Kingdom of God</a:t>
            </a:r>
            <a:r>
              <a:rPr lang="en-AU" sz="2800" dirty="0">
                <a:solidFill>
                  <a:srgbClr val="FFFF00"/>
                </a:solidFill>
                <a:latin typeface="Times New Roman"/>
                <a:cs typeface="Times New Roman"/>
              </a:rPr>
              <a:t>, where the </a:t>
            </a:r>
            <a:r>
              <a:rPr lang="en-US" sz="2800" dirty="0">
                <a:solidFill>
                  <a:srgbClr val="FFFF00"/>
                </a:solidFill>
                <a:latin typeface="Times New Roman"/>
                <a:cs typeface="Times New Roman"/>
              </a:rPr>
              <a:t>Holy Spirit</a:t>
            </a:r>
            <a:r>
              <a:rPr lang="en-AU" sz="2800" dirty="0">
                <a:solidFill>
                  <a:srgbClr val="FFFF00"/>
                </a:solidFill>
                <a:latin typeface="Times New Roman"/>
                <a:cs typeface="Times New Roman"/>
              </a:rPr>
              <a:t> dwells within the life of the </a:t>
            </a:r>
            <a:r>
              <a:rPr lang="en-AU" sz="2800" u="sng" dirty="0">
                <a:solidFill>
                  <a:srgbClr val="FFFF00"/>
                </a:solidFill>
                <a:latin typeface="Times New Roman"/>
                <a:cs typeface="Times New Roman"/>
              </a:rPr>
              <a:t>believer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914400" y="1258742"/>
            <a:ext cx="7252804" cy="2705100"/>
          </a:xfrm>
          <a:prstGeom prst="rect">
            <a:avLst/>
          </a:prstGeom>
        </p:spPr>
      </p:pic>
      <p:sp>
        <p:nvSpPr>
          <p:cNvPr id="3" name="TextBox 2"/>
          <p:cNvSpPr txBox="1"/>
          <p:nvPr/>
        </p:nvSpPr>
        <p:spPr>
          <a:xfrm>
            <a:off x="611560" y="193204"/>
            <a:ext cx="8305800" cy="769441"/>
          </a:xfrm>
          <a:prstGeom prst="rect">
            <a:avLst/>
          </a:prstGeom>
          <a:noFill/>
        </p:spPr>
        <p:txBody>
          <a:bodyPr wrap="square" rtlCol="0">
            <a:spAutoFit/>
          </a:bodyPr>
          <a:lstStyle/>
          <a:p>
            <a:r>
              <a:rPr lang="en-AU" sz="4400" dirty="0">
                <a:solidFill>
                  <a:srgbClr val="FFFFFF"/>
                </a:solidFill>
                <a:latin typeface="Times New Roman"/>
                <a:cs typeface="Times New Roman"/>
              </a:rPr>
              <a:t>The war between flesh and Spirit</a:t>
            </a:r>
            <a:endParaRPr lang="en-AU" sz="4400" dirty="0">
              <a:solidFill>
                <a:srgbClr val="FFFFFF"/>
              </a:solidFill>
              <a:latin typeface="Times New Roman"/>
              <a:cs typeface="Times New Roman"/>
            </a:endParaRPr>
          </a:p>
        </p:txBody>
      </p:sp>
      <p:sp>
        <p:nvSpPr>
          <p:cNvPr id="4" name="Rectangle 3"/>
          <p:cNvSpPr/>
          <p:nvPr/>
        </p:nvSpPr>
        <p:spPr>
          <a:xfrm>
            <a:off x="1403648" y="3937620"/>
            <a:ext cx="5943600" cy="1077218"/>
          </a:xfrm>
          <a:prstGeom prst="rect">
            <a:avLst/>
          </a:prstGeom>
        </p:spPr>
        <p:txBody>
          <a:bodyPr wrap="square">
            <a:spAutoFit/>
          </a:bodyPr>
          <a:lstStyle/>
          <a:p>
            <a:pPr algn="ctr"/>
            <a:r>
              <a:rPr lang="en-US" sz="3200" baseline="30000" dirty="0">
                <a:solidFill>
                  <a:srgbClr val="FFFFFF"/>
                </a:solidFill>
                <a:latin typeface="Times New Roman"/>
                <a:ea typeface="Times New Roman"/>
                <a:cs typeface="Times New Roman"/>
              </a:rPr>
              <a:t>6 </a:t>
            </a:r>
            <a:r>
              <a:rPr lang="en-US" sz="3200" dirty="0">
                <a:solidFill>
                  <a:srgbClr val="FFFFFF"/>
                </a:solidFill>
                <a:latin typeface="Times New Roman"/>
                <a:ea typeface="Times New Roman"/>
                <a:cs typeface="Times New Roman"/>
              </a:rPr>
              <a:t>Flesh gives birth to flesh, but the Spirit gives birth to spirit.</a:t>
            </a:r>
            <a:endParaRPr lang="en-AU" dirty="0"/>
          </a:p>
        </p:txBody>
      </p:sp>
      <p:sp>
        <p:nvSpPr>
          <p:cNvPr id="5" name="TextBox 4"/>
          <p:cNvSpPr txBox="1"/>
          <p:nvPr/>
        </p:nvSpPr>
        <p:spPr>
          <a:xfrm>
            <a:off x="45002" y="4873724"/>
            <a:ext cx="8991600" cy="523220"/>
          </a:xfrm>
          <a:prstGeom prst="rect">
            <a:avLst/>
          </a:prstGeom>
          <a:noFill/>
        </p:spPr>
        <p:txBody>
          <a:bodyPr wrap="square" rtlCol="0">
            <a:spAutoFit/>
          </a:bodyPr>
          <a:lstStyle/>
          <a:p>
            <a:r>
              <a:rPr lang="en-AU" sz="2800" dirty="0">
                <a:solidFill>
                  <a:srgbClr val="CCFFCC"/>
                </a:solidFill>
                <a:latin typeface="Times New Roman"/>
                <a:cs typeface="Times New Roman"/>
              </a:rPr>
              <a:t>Without </a:t>
            </a:r>
            <a:r>
              <a:rPr lang="en-US" sz="2800" dirty="0">
                <a:solidFill>
                  <a:srgbClr val="CCFFCC"/>
                </a:solidFill>
                <a:latin typeface="Times New Roman"/>
                <a:cs typeface="Times New Roman"/>
              </a:rPr>
              <a:t>Christ</a:t>
            </a:r>
            <a:r>
              <a:rPr lang="en-AU" sz="2800" dirty="0">
                <a:solidFill>
                  <a:srgbClr val="CCFFCC"/>
                </a:solidFill>
                <a:latin typeface="Times New Roman"/>
                <a:cs typeface="Times New Roman"/>
              </a:rPr>
              <a:t>, even our righteous acts are works of the flesh</a:t>
            </a:r>
            <a:endParaRPr lang="en-AU" sz="2800" dirty="0">
              <a:solidFill>
                <a:srgbClr val="CCFFCC"/>
              </a:solidFill>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square">
        <a:spAutoFit/>
      </a:bodyPr>
      <a:lstStyle>
        <a:defPPr>
          <a:defRPr sz="2800" baseline="30000" dirty="0" smtClean="0">
            <a:solidFill>
              <a:srgbClr val="FFFFFF"/>
            </a:solidFill>
            <a:latin typeface="Times New Roman"/>
            <a:cs typeface="Times New Roman"/>
          </a:defRPr>
        </a:defPPr>
      </a:lst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a:latin typeface="Times New Roman"/>
            <a:cs typeface="Times New Roman"/>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1263</TotalTime>
  <Words>1027</Words>
  <Application>Microsoft Macintosh PowerPoint</Application>
  <PresentationFormat>On-screen Show (16:10)</PresentationFormat>
  <Paragraphs>54</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Calibri</vt:lpstr>
      <vt:lpstr>Cambria</vt:lpstr>
      <vt:lpstr>Comic Sans MS</vt:lpstr>
      <vt:lpstr>Times New Roman</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UCA QLD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Michael Brumpton</dc:creator>
  <cp:lastModifiedBy>Michael Brumpton</cp:lastModifiedBy>
  <cp:revision>27</cp:revision>
  <cp:lastPrinted>2018-10-02T05:11:51Z</cp:lastPrinted>
  <dcterms:created xsi:type="dcterms:W3CDTF">2009-03-06T21:25:22Z</dcterms:created>
  <dcterms:modified xsi:type="dcterms:W3CDTF">2018-10-02T07:36:50Z</dcterms:modified>
</cp:coreProperties>
</file>